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omfortaa" panose="020B0604020202020204" charset="0"/>
      <p:regular r:id="rId21"/>
      <p:bold r:id="rId22"/>
    </p:embeddedFont>
    <p:embeddedFont>
      <p:font typeface="Comfortaa SemiBold"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217bfa662f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217bfa662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217bfa662f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217bfa662f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217bfa662f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217bfa662f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217bfa662f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217bfa662f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217bfa662f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217bfa662f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217bfa662f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217bfa662f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217bfa662f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217bfa662f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217bfa662f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217bfa662f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17bfa662f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217bfa662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217bfa662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217bfa662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217bfa662f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217bfa662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217bfa662f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217bfa662f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217bfa662f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217bfa662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217bfa662f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217bfa662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217bfa662f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217bfa662f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217bfa662f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217bfa662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217bfa662f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217bfa662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5A6B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942095" y="520418"/>
            <a:ext cx="7259809" cy="1118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TR" b="1" dirty="0">
                <a:latin typeface="Comfortaa"/>
                <a:ea typeface="Comfortaa"/>
                <a:cs typeface="Comfortaa"/>
                <a:sym typeface="Comfortaa"/>
              </a:rPr>
              <a:t>MiKuri</a:t>
            </a:r>
            <a:r>
              <a:rPr lang="en-GB" b="1" dirty="0">
                <a:latin typeface="Comfortaa"/>
                <a:ea typeface="Comfortaa"/>
                <a:cs typeface="Comfortaa"/>
                <a:sym typeface="Comfortaa"/>
              </a:rPr>
              <a:t> Game</a:t>
            </a:r>
            <a:r>
              <a:rPr lang="tr-TR" b="1" dirty="0">
                <a:latin typeface="Comfortaa"/>
                <a:ea typeface="Comfortaa"/>
                <a:cs typeface="Comfortaa"/>
                <a:sym typeface="Comfortaa"/>
              </a:rPr>
              <a:t> Proje</a:t>
            </a:r>
            <a:r>
              <a:rPr lang="en-GB" b="1" dirty="0" err="1">
                <a:latin typeface="Comfortaa"/>
                <a:ea typeface="Comfortaa"/>
                <a:cs typeface="Comfortaa"/>
                <a:sym typeface="Comfortaa"/>
              </a:rPr>
              <a:t>ct</a:t>
            </a:r>
            <a:endParaRPr lang="tr-TR" b="1" dirty="0">
              <a:latin typeface="Comfortaa"/>
              <a:ea typeface="Comfortaa"/>
              <a:cs typeface="Comfortaa"/>
              <a:sym typeface="Comfortaa"/>
            </a:endParaRPr>
          </a:p>
        </p:txBody>
      </p:sp>
      <p:sp>
        <p:nvSpPr>
          <p:cNvPr id="55" name="Google Shape;55;p13"/>
          <p:cNvSpPr txBox="1">
            <a:spLocks noGrp="1"/>
          </p:cNvSpPr>
          <p:nvPr>
            <p:ph type="subTitle" idx="1"/>
          </p:nvPr>
        </p:nvSpPr>
        <p:spPr>
          <a:xfrm>
            <a:off x="942095" y="2714816"/>
            <a:ext cx="2666575" cy="163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dirty="0"/>
              <a:t>Project Producers:</a:t>
            </a:r>
          </a:p>
          <a:p>
            <a:pPr marL="0" lvl="0" indent="0" algn="l" rtl="0">
              <a:spcBef>
                <a:spcPts val="0"/>
              </a:spcBef>
              <a:spcAft>
                <a:spcPts val="0"/>
              </a:spcAft>
              <a:buNone/>
            </a:pPr>
            <a:endParaRPr sz="1800" dirty="0"/>
          </a:p>
          <a:p>
            <a:pPr marL="0" lvl="0" indent="0" algn="l" rtl="0">
              <a:spcBef>
                <a:spcPts val="0"/>
              </a:spcBef>
              <a:spcAft>
                <a:spcPts val="0"/>
              </a:spcAft>
              <a:buNone/>
            </a:pPr>
            <a:r>
              <a:rPr lang="es-419" sz="1800" dirty="0"/>
              <a:t>Mohammad Murad Chamaa</a:t>
            </a:r>
            <a:endParaRPr sz="1800" dirty="0"/>
          </a:p>
          <a:p>
            <a:pPr marL="0" lvl="0" indent="0" algn="l" rtl="0">
              <a:spcBef>
                <a:spcPts val="0"/>
              </a:spcBef>
              <a:spcAft>
                <a:spcPts val="0"/>
              </a:spcAft>
              <a:buNone/>
            </a:pPr>
            <a:r>
              <a:rPr lang="es-419" sz="1800" dirty="0"/>
              <a:t>Juan Diego Ron Molina</a:t>
            </a:r>
            <a:endParaRPr sz="1800" dirty="0"/>
          </a:p>
        </p:txBody>
      </p:sp>
      <p:pic>
        <p:nvPicPr>
          <p:cNvPr id="57" name="Google Shape;57;p13"/>
          <p:cNvPicPr preferRelativeResize="0"/>
          <p:nvPr/>
        </p:nvPicPr>
        <p:blipFill>
          <a:blip r:embed="rId3">
            <a:alphaModFix/>
          </a:blip>
          <a:stretch>
            <a:fillRect/>
          </a:stretch>
        </p:blipFill>
        <p:spPr>
          <a:xfrm>
            <a:off x="6476154" y="2622466"/>
            <a:ext cx="1725750" cy="1725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body" idx="2"/>
          </p:nvPr>
        </p:nvSpPr>
        <p:spPr>
          <a:xfrm>
            <a:off x="4911475" y="441000"/>
            <a:ext cx="3837000" cy="4261500"/>
          </a:xfrm>
          <a:prstGeom prst="rect">
            <a:avLst/>
          </a:prstGeom>
        </p:spPr>
        <p:txBody>
          <a:bodyPr spcFirstLastPara="1" wrap="square" lIns="91425" tIns="91425" rIns="91425" bIns="91425" anchor="ctr" anchorCtr="0">
            <a:normAutofit fontScale="85000" lnSpcReduction="10000"/>
          </a:bodyPr>
          <a:lstStyle/>
          <a:p>
            <a:pPr marL="457200" lvl="0" indent="-317182" algn="l" rtl="0">
              <a:spcBef>
                <a:spcPts val="0"/>
              </a:spcBef>
              <a:spcAft>
                <a:spcPts val="0"/>
              </a:spcAft>
              <a:buSzPct val="100000"/>
              <a:buChar char="●"/>
            </a:pPr>
            <a:r>
              <a:rPr lang="en-GB" dirty="0"/>
              <a:t>If you press the ESC key, the game will be paused. Here, the pause menu will appear.</a:t>
            </a:r>
          </a:p>
          <a:p>
            <a:pPr marL="457200" lvl="0" indent="-317182" algn="l" rtl="0">
              <a:spcBef>
                <a:spcPts val="0"/>
              </a:spcBef>
              <a:spcAft>
                <a:spcPts val="0"/>
              </a:spcAft>
              <a:buSzPct val="100000"/>
              <a:buChar char="●"/>
            </a:pPr>
            <a:endParaRPr lang="en-GB" dirty="0"/>
          </a:p>
          <a:p>
            <a:pPr marL="457200" lvl="0" indent="-317182" algn="l" rtl="0">
              <a:spcBef>
                <a:spcPts val="0"/>
              </a:spcBef>
              <a:spcAft>
                <a:spcPts val="0"/>
              </a:spcAft>
              <a:buSzPct val="100000"/>
              <a:buChar char="●"/>
            </a:pPr>
            <a:r>
              <a:rPr lang="en-GB" dirty="0"/>
              <a:t>If you press the main menu button, it will take you to the main menu.</a:t>
            </a:r>
          </a:p>
          <a:p>
            <a:pPr marL="457200" lvl="0" indent="-317182" algn="l" rtl="0">
              <a:spcBef>
                <a:spcPts val="0"/>
              </a:spcBef>
              <a:spcAft>
                <a:spcPts val="0"/>
              </a:spcAft>
              <a:buSzPct val="100000"/>
              <a:buChar char="●"/>
            </a:pPr>
            <a:endParaRPr lang="en-GB" dirty="0"/>
          </a:p>
          <a:p>
            <a:pPr marL="457200" lvl="0" indent="-317182" algn="l" rtl="0">
              <a:spcBef>
                <a:spcPts val="0"/>
              </a:spcBef>
              <a:spcAft>
                <a:spcPts val="0"/>
              </a:spcAft>
              <a:buSzPct val="100000"/>
              <a:buChar char="●"/>
            </a:pPr>
            <a:r>
              <a:rPr lang="en-GB" dirty="0"/>
              <a:t>If you press the continue button, it will return to the game.</a:t>
            </a:r>
          </a:p>
          <a:p>
            <a:pPr marL="457200" lvl="0" indent="-317182" algn="l" rtl="0">
              <a:spcBef>
                <a:spcPts val="0"/>
              </a:spcBef>
              <a:spcAft>
                <a:spcPts val="0"/>
              </a:spcAft>
              <a:buSzPct val="100000"/>
              <a:buChar char="●"/>
            </a:pPr>
            <a:endParaRPr lang="en-GB" dirty="0"/>
          </a:p>
          <a:p>
            <a:pPr marL="457200" lvl="0" indent="-317182" algn="l" rtl="0">
              <a:spcBef>
                <a:spcPts val="0"/>
              </a:spcBef>
              <a:spcAft>
                <a:spcPts val="0"/>
              </a:spcAft>
              <a:buSzPct val="100000"/>
              <a:buChar char="●"/>
            </a:pPr>
            <a:r>
              <a:rPr lang="en-GB" dirty="0"/>
              <a:t>If you press the exit button, it will ask "Are you sure?" and then press the yes button, it will exit the game, and if you press the no button, it will return to the main menu.</a:t>
            </a:r>
            <a:endParaRPr dirty="0"/>
          </a:p>
        </p:txBody>
      </p:sp>
      <p:pic>
        <p:nvPicPr>
          <p:cNvPr id="125" name="Google Shape;125;p22"/>
          <p:cNvPicPr preferRelativeResize="0"/>
          <p:nvPr/>
        </p:nvPicPr>
        <p:blipFill>
          <a:blip r:embed="rId3">
            <a:alphaModFix/>
          </a:blip>
          <a:stretch>
            <a:fillRect/>
          </a:stretch>
        </p:blipFill>
        <p:spPr>
          <a:xfrm>
            <a:off x="148500" y="146025"/>
            <a:ext cx="2065950" cy="1590877"/>
          </a:xfrm>
          <a:prstGeom prst="rect">
            <a:avLst/>
          </a:prstGeom>
          <a:noFill/>
          <a:ln>
            <a:noFill/>
          </a:ln>
        </p:spPr>
      </p:pic>
      <p:pic>
        <p:nvPicPr>
          <p:cNvPr id="126" name="Google Shape;126;p22"/>
          <p:cNvPicPr preferRelativeResize="0"/>
          <p:nvPr/>
        </p:nvPicPr>
        <p:blipFill>
          <a:blip r:embed="rId4">
            <a:alphaModFix/>
          </a:blip>
          <a:stretch>
            <a:fillRect/>
          </a:stretch>
        </p:blipFill>
        <p:spPr>
          <a:xfrm>
            <a:off x="2332350" y="1766175"/>
            <a:ext cx="2065950" cy="1611151"/>
          </a:xfrm>
          <a:prstGeom prst="rect">
            <a:avLst/>
          </a:prstGeom>
          <a:noFill/>
          <a:ln>
            <a:noFill/>
          </a:ln>
        </p:spPr>
      </p:pic>
      <p:pic>
        <p:nvPicPr>
          <p:cNvPr id="127" name="Google Shape;127;p22"/>
          <p:cNvPicPr preferRelativeResize="0"/>
          <p:nvPr/>
        </p:nvPicPr>
        <p:blipFill>
          <a:blip r:embed="rId5">
            <a:alphaModFix/>
          </a:blip>
          <a:stretch>
            <a:fillRect/>
          </a:stretch>
        </p:blipFill>
        <p:spPr>
          <a:xfrm>
            <a:off x="148500" y="3377337"/>
            <a:ext cx="2065951" cy="1608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body" idx="2"/>
          </p:nvPr>
        </p:nvSpPr>
        <p:spPr>
          <a:xfrm>
            <a:off x="4956075" y="456963"/>
            <a:ext cx="3837000" cy="4419300"/>
          </a:xfrm>
          <a:prstGeom prst="rect">
            <a:avLst/>
          </a:prstGeom>
        </p:spPr>
        <p:txBody>
          <a:bodyPr spcFirstLastPara="1" wrap="square" lIns="91425" tIns="91425" rIns="91425" bIns="91425" anchor="ctr" anchorCtr="0">
            <a:normAutofit fontScale="77500" lnSpcReduction="20000"/>
          </a:bodyPr>
          <a:lstStyle/>
          <a:p>
            <a:pPr marL="457200" lvl="0" indent="-308610" algn="l" rtl="0">
              <a:spcBef>
                <a:spcPts val="0"/>
              </a:spcBef>
              <a:spcAft>
                <a:spcPts val="0"/>
              </a:spcAft>
              <a:buSzPct val="100000"/>
              <a:buChar char="●"/>
            </a:pPr>
            <a:r>
              <a:rPr lang="en-GB" dirty="0"/>
              <a:t>If you click on one of the monsters on the red side, only the features of that monster will be visible.</a:t>
            </a:r>
          </a:p>
          <a:p>
            <a:pPr marL="457200" lvl="0" indent="-308610" algn="l" rtl="0">
              <a:spcBef>
                <a:spcPts val="0"/>
              </a:spcBef>
              <a:spcAft>
                <a:spcPts val="0"/>
              </a:spcAft>
              <a:buSzPct val="100000"/>
              <a:buChar char="●"/>
            </a:pPr>
            <a:endParaRPr lang="en-GB" dirty="0"/>
          </a:p>
          <a:p>
            <a:pPr marL="457200" lvl="0" indent="-308610" algn="l" rtl="0">
              <a:spcBef>
                <a:spcPts val="0"/>
              </a:spcBef>
              <a:spcAft>
                <a:spcPts val="0"/>
              </a:spcAft>
              <a:buSzPct val="100000"/>
              <a:buChar char="●"/>
            </a:pPr>
            <a:r>
              <a:rPr lang="en-GB" dirty="0"/>
              <a:t>If you click on one of the monsters on the blue side, both the features of that monster will be visible and the button that you can use to attack with that monster will appear. If you click on the attack button, a monster from the opposite side will be selected and that monster will be damaged.</a:t>
            </a:r>
          </a:p>
          <a:p>
            <a:pPr marL="457200" lvl="0" indent="-308610" algn="l" rtl="0">
              <a:spcBef>
                <a:spcPts val="0"/>
              </a:spcBef>
              <a:spcAft>
                <a:spcPts val="0"/>
              </a:spcAft>
              <a:buSzPct val="100000"/>
              <a:buChar char="●"/>
            </a:pPr>
            <a:endParaRPr lang="en-GB" dirty="0"/>
          </a:p>
          <a:p>
            <a:pPr marL="457200" lvl="0" indent="-308610" algn="l" rtl="0">
              <a:spcBef>
                <a:spcPts val="0"/>
              </a:spcBef>
              <a:spcAft>
                <a:spcPts val="0"/>
              </a:spcAft>
              <a:buSzPct val="100000"/>
              <a:buChar char="●"/>
            </a:pPr>
            <a:r>
              <a:rPr lang="en-GB" dirty="0"/>
              <a:t>After making the attack move, the turn passes to the opposing team. Since the red team is the computer, the computer selects a monster from its own side and attacks one of the monsters on its opposite side after a few seconds. Then the turn passes to the blue team.</a:t>
            </a:r>
            <a:endParaRPr dirty="0"/>
          </a:p>
        </p:txBody>
      </p:sp>
      <p:pic>
        <p:nvPicPr>
          <p:cNvPr id="133" name="Google Shape;133;p23"/>
          <p:cNvPicPr preferRelativeResize="0"/>
          <p:nvPr/>
        </p:nvPicPr>
        <p:blipFill>
          <a:blip r:embed="rId3">
            <a:alphaModFix/>
          </a:blip>
          <a:stretch>
            <a:fillRect/>
          </a:stretch>
        </p:blipFill>
        <p:spPr>
          <a:xfrm>
            <a:off x="2356637" y="202549"/>
            <a:ext cx="1987489" cy="1519908"/>
          </a:xfrm>
          <a:prstGeom prst="rect">
            <a:avLst/>
          </a:prstGeom>
          <a:noFill/>
          <a:ln>
            <a:noFill/>
          </a:ln>
        </p:spPr>
      </p:pic>
      <p:pic>
        <p:nvPicPr>
          <p:cNvPr id="134" name="Google Shape;134;p23"/>
          <p:cNvPicPr preferRelativeResize="0"/>
          <p:nvPr/>
        </p:nvPicPr>
        <p:blipFill>
          <a:blip r:embed="rId4">
            <a:alphaModFix/>
          </a:blip>
          <a:stretch>
            <a:fillRect/>
          </a:stretch>
        </p:blipFill>
        <p:spPr>
          <a:xfrm>
            <a:off x="229866" y="1888681"/>
            <a:ext cx="2041322" cy="1555868"/>
          </a:xfrm>
          <a:prstGeom prst="rect">
            <a:avLst/>
          </a:prstGeom>
          <a:noFill/>
          <a:ln>
            <a:noFill/>
          </a:ln>
        </p:spPr>
      </p:pic>
      <p:pic>
        <p:nvPicPr>
          <p:cNvPr id="135" name="Google Shape;135;p23"/>
          <p:cNvPicPr preferRelativeResize="0"/>
          <p:nvPr/>
        </p:nvPicPr>
        <p:blipFill>
          <a:blip r:embed="rId5">
            <a:alphaModFix/>
          </a:blip>
          <a:stretch>
            <a:fillRect/>
          </a:stretch>
        </p:blipFill>
        <p:spPr>
          <a:xfrm>
            <a:off x="2356643" y="1912556"/>
            <a:ext cx="1987487" cy="1508125"/>
          </a:xfrm>
          <a:prstGeom prst="rect">
            <a:avLst/>
          </a:prstGeom>
          <a:noFill/>
          <a:ln>
            <a:noFill/>
          </a:ln>
        </p:spPr>
      </p:pic>
      <p:pic>
        <p:nvPicPr>
          <p:cNvPr id="136" name="Google Shape;136;p23"/>
          <p:cNvPicPr preferRelativeResize="0"/>
          <p:nvPr/>
        </p:nvPicPr>
        <p:blipFill>
          <a:blip r:embed="rId6">
            <a:alphaModFix/>
          </a:blip>
          <a:stretch>
            <a:fillRect/>
          </a:stretch>
        </p:blipFill>
        <p:spPr>
          <a:xfrm>
            <a:off x="1278196" y="3548589"/>
            <a:ext cx="1987488" cy="1523585"/>
          </a:xfrm>
          <a:prstGeom prst="rect">
            <a:avLst/>
          </a:prstGeom>
          <a:noFill/>
          <a:ln>
            <a:noFill/>
          </a:ln>
        </p:spPr>
      </p:pic>
      <p:pic>
        <p:nvPicPr>
          <p:cNvPr id="137" name="Google Shape;137;p23"/>
          <p:cNvPicPr preferRelativeResize="0"/>
          <p:nvPr/>
        </p:nvPicPr>
        <p:blipFill>
          <a:blip r:embed="rId7">
            <a:alphaModFix/>
          </a:blip>
          <a:stretch>
            <a:fillRect/>
          </a:stretch>
        </p:blipFill>
        <p:spPr>
          <a:xfrm>
            <a:off x="229875" y="202550"/>
            <a:ext cx="1987476" cy="15402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body" idx="2"/>
          </p:nvPr>
        </p:nvSpPr>
        <p:spPr>
          <a:xfrm>
            <a:off x="4972625" y="239025"/>
            <a:ext cx="3837000" cy="4548300"/>
          </a:xfrm>
          <a:prstGeom prst="rect">
            <a:avLst/>
          </a:prstGeom>
        </p:spPr>
        <p:txBody>
          <a:bodyPr spcFirstLastPara="1" wrap="square" lIns="91425" tIns="91425" rIns="91425" bIns="91425" anchor="ctr" anchorCtr="0">
            <a:normAutofit fontScale="77500" lnSpcReduction="20000"/>
          </a:bodyPr>
          <a:lstStyle/>
          <a:p>
            <a:pPr marL="457200" lvl="0" indent="-308610" algn="just" rtl="0">
              <a:spcBef>
                <a:spcPts val="0"/>
              </a:spcBef>
              <a:spcAft>
                <a:spcPts val="0"/>
              </a:spcAft>
              <a:buSzPct val="100000"/>
              <a:buChar char="●"/>
            </a:pPr>
            <a:r>
              <a:rPr lang="en-GB" dirty="0"/>
              <a:t>If all the monsters on the red side are destroyed, the winning side will be blue and the screen will print “Congratulations, You Won!”</a:t>
            </a:r>
          </a:p>
          <a:p>
            <a:pPr marL="457200" lvl="0" indent="-308610" algn="just" rtl="0">
              <a:spcBef>
                <a:spcPts val="0"/>
              </a:spcBef>
              <a:spcAft>
                <a:spcPts val="0"/>
              </a:spcAft>
              <a:buSzPct val="100000"/>
              <a:buChar char="●"/>
            </a:pPr>
            <a:endParaRPr lang="en-GB" dirty="0"/>
          </a:p>
          <a:p>
            <a:pPr marL="457200" lvl="0" indent="-308610" algn="just" rtl="0">
              <a:spcBef>
                <a:spcPts val="0"/>
              </a:spcBef>
              <a:spcAft>
                <a:spcPts val="0"/>
              </a:spcAft>
              <a:buSzPct val="100000"/>
              <a:buChar char="●"/>
            </a:pPr>
            <a:r>
              <a:rPr lang="en-GB" dirty="0"/>
              <a:t>If all the monsters on the blue side are destroyed, the winning side will be red and the screen will print “You Lost!”</a:t>
            </a:r>
          </a:p>
          <a:p>
            <a:pPr marL="457200" lvl="0" indent="-308610" algn="just" rtl="0">
              <a:spcBef>
                <a:spcPts val="0"/>
              </a:spcBef>
              <a:spcAft>
                <a:spcPts val="0"/>
              </a:spcAft>
              <a:buSzPct val="100000"/>
              <a:buChar char="●"/>
            </a:pPr>
            <a:endParaRPr lang="en-GB" dirty="0"/>
          </a:p>
          <a:p>
            <a:pPr marL="457200" lvl="0" indent="-308610" algn="just" rtl="0">
              <a:spcBef>
                <a:spcPts val="0"/>
              </a:spcBef>
              <a:spcAft>
                <a:spcPts val="0"/>
              </a:spcAft>
              <a:buSzPct val="100000"/>
              <a:buChar char="●"/>
            </a:pPr>
            <a:r>
              <a:rPr lang="en-GB" dirty="0"/>
              <a:t>The result of the game will be saved to a file and this file can be viewed from the Victories section on the main menu.</a:t>
            </a:r>
          </a:p>
          <a:p>
            <a:pPr marL="457200" lvl="0" indent="-308610" algn="just" rtl="0">
              <a:spcBef>
                <a:spcPts val="0"/>
              </a:spcBef>
              <a:spcAft>
                <a:spcPts val="0"/>
              </a:spcAft>
              <a:buSzPct val="100000"/>
              <a:buChar char="●"/>
            </a:pPr>
            <a:endParaRPr lang="en-GB" dirty="0"/>
          </a:p>
          <a:p>
            <a:pPr marL="457200" lvl="0" indent="-308610" algn="just" rtl="0">
              <a:spcBef>
                <a:spcPts val="0"/>
              </a:spcBef>
              <a:spcAft>
                <a:spcPts val="0"/>
              </a:spcAft>
              <a:buSzPct val="100000"/>
              <a:buChar char="●"/>
            </a:pPr>
            <a:r>
              <a:rPr lang="en-GB" dirty="0"/>
              <a:t>A few seconds after the game is over, a menu will appear on the screen. If you say yes to the question “Would you like to play again?” a new game loading screen will appear, if you say no, you will return to the main menu.</a:t>
            </a:r>
            <a:endParaRPr dirty="0"/>
          </a:p>
        </p:txBody>
      </p:sp>
      <p:pic>
        <p:nvPicPr>
          <p:cNvPr id="143" name="Google Shape;143;p24"/>
          <p:cNvPicPr preferRelativeResize="0"/>
          <p:nvPr/>
        </p:nvPicPr>
        <p:blipFill>
          <a:blip r:embed="rId3">
            <a:alphaModFix/>
          </a:blip>
          <a:stretch>
            <a:fillRect/>
          </a:stretch>
        </p:blipFill>
        <p:spPr>
          <a:xfrm>
            <a:off x="159775" y="239025"/>
            <a:ext cx="2078824" cy="1613598"/>
          </a:xfrm>
          <a:prstGeom prst="rect">
            <a:avLst/>
          </a:prstGeom>
          <a:noFill/>
          <a:ln>
            <a:noFill/>
          </a:ln>
        </p:spPr>
      </p:pic>
      <p:pic>
        <p:nvPicPr>
          <p:cNvPr id="144" name="Google Shape;144;p24"/>
          <p:cNvPicPr preferRelativeResize="0"/>
          <p:nvPr/>
        </p:nvPicPr>
        <p:blipFill>
          <a:blip r:embed="rId4">
            <a:alphaModFix/>
          </a:blip>
          <a:stretch>
            <a:fillRect/>
          </a:stretch>
        </p:blipFill>
        <p:spPr>
          <a:xfrm>
            <a:off x="159775" y="3300801"/>
            <a:ext cx="2078825" cy="1613776"/>
          </a:xfrm>
          <a:prstGeom prst="rect">
            <a:avLst/>
          </a:prstGeom>
          <a:noFill/>
          <a:ln>
            <a:noFill/>
          </a:ln>
        </p:spPr>
      </p:pic>
      <p:pic>
        <p:nvPicPr>
          <p:cNvPr id="145" name="Google Shape;145;p24"/>
          <p:cNvPicPr preferRelativeResize="0"/>
          <p:nvPr/>
        </p:nvPicPr>
        <p:blipFill>
          <a:blip r:embed="rId5">
            <a:alphaModFix/>
          </a:blip>
          <a:stretch>
            <a:fillRect/>
          </a:stretch>
        </p:blipFill>
        <p:spPr>
          <a:xfrm>
            <a:off x="2238601" y="1636500"/>
            <a:ext cx="2251512" cy="1775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228600" y="88600"/>
            <a:ext cx="4045200" cy="135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2300" b="1">
                <a:latin typeface="Comfortaa"/>
                <a:ea typeface="Comfortaa"/>
                <a:cs typeface="Comfortaa"/>
                <a:sym typeface="Comfortaa"/>
              </a:rPr>
              <a:t>6) Nesne Yönelimli Programlama Özelliğinin Kullanıldığı Yerler</a:t>
            </a:r>
            <a:endParaRPr sz="2300" b="1">
              <a:latin typeface="Comfortaa"/>
              <a:ea typeface="Comfortaa"/>
              <a:cs typeface="Comfortaa"/>
              <a:sym typeface="Comfortaa"/>
            </a:endParaRPr>
          </a:p>
        </p:txBody>
      </p:sp>
      <p:sp>
        <p:nvSpPr>
          <p:cNvPr id="151" name="Google Shape;151;p25"/>
          <p:cNvSpPr txBox="1">
            <a:spLocks noGrp="1"/>
          </p:cNvSpPr>
          <p:nvPr>
            <p:ph type="body" idx="2"/>
          </p:nvPr>
        </p:nvSpPr>
        <p:spPr>
          <a:xfrm>
            <a:off x="4939500" y="362100"/>
            <a:ext cx="3837000" cy="4419300"/>
          </a:xfrm>
          <a:prstGeom prst="rect">
            <a:avLst/>
          </a:prstGeom>
        </p:spPr>
        <p:txBody>
          <a:bodyPr spcFirstLastPara="1" wrap="square" lIns="91425" tIns="91425" rIns="91425" bIns="91425" anchor="ctr" anchorCtr="0">
            <a:normAutofit fontScale="92500" lnSpcReduction="20000"/>
          </a:bodyPr>
          <a:lstStyle/>
          <a:p>
            <a:pPr marL="457200" lvl="0" indent="-342900" algn="l" rtl="0">
              <a:spcBef>
                <a:spcPts val="0"/>
              </a:spcBef>
              <a:spcAft>
                <a:spcPts val="0"/>
              </a:spcAft>
              <a:buSzPts val="1800"/>
              <a:buAutoNum type="alphaUcParenR"/>
            </a:pPr>
            <a:r>
              <a:rPr lang="es-419" dirty="0"/>
              <a:t>Inheritance</a:t>
            </a:r>
            <a:endParaRPr dirty="0"/>
          </a:p>
          <a:p>
            <a:pPr marL="0" lvl="0" indent="0" algn="l" rtl="0">
              <a:spcBef>
                <a:spcPts val="1200"/>
              </a:spcBef>
              <a:spcAft>
                <a:spcPts val="0"/>
              </a:spcAft>
              <a:buNone/>
            </a:pPr>
            <a:endParaRPr dirty="0"/>
          </a:p>
          <a:p>
            <a:pPr marL="457200" lvl="0" indent="-304800" algn="l" rtl="0">
              <a:spcBef>
                <a:spcPts val="1200"/>
              </a:spcBef>
              <a:spcAft>
                <a:spcPts val="0"/>
              </a:spcAft>
              <a:buSzPts val="1200"/>
              <a:buChar char="●"/>
            </a:pPr>
            <a:r>
              <a:rPr lang="en-GB" sz="1200" dirty="0"/>
              <a:t>Here, the abstract classes TransitionControllerFunctionality and CardFunctionality are inherited twice, while the MikuriController class is inherited once. The reason for inheriting in this way is that some of its methods are wanted to be transferred to other classes.</a:t>
            </a:r>
          </a:p>
          <a:p>
            <a:pPr marL="457200" lvl="0" indent="-304800" algn="l" rtl="0">
              <a:spcBef>
                <a:spcPts val="1200"/>
              </a:spcBef>
              <a:spcAft>
                <a:spcPts val="0"/>
              </a:spcAft>
              <a:buSzPts val="1200"/>
              <a:buChar char="●"/>
            </a:pPr>
            <a:endParaRPr lang="en-GB" sz="1200" dirty="0"/>
          </a:p>
          <a:p>
            <a:pPr marL="457200" lvl="0" indent="-304800" algn="l" rtl="0">
              <a:spcBef>
                <a:spcPts val="1200"/>
              </a:spcBef>
              <a:spcAft>
                <a:spcPts val="0"/>
              </a:spcAft>
              <a:buSzPts val="1200"/>
              <a:buChar char="●"/>
            </a:pPr>
            <a:r>
              <a:rPr lang="en-GB" sz="1200" dirty="0"/>
              <a:t>The is-a relationships of the classes on the side are as follows:</a:t>
            </a:r>
          </a:p>
          <a:p>
            <a:pPr marL="152400" lvl="0" indent="0" algn="l" rtl="0">
              <a:spcBef>
                <a:spcPts val="1200"/>
              </a:spcBef>
              <a:spcAft>
                <a:spcPts val="0"/>
              </a:spcAft>
              <a:buSzPts val="1200"/>
              <a:buNone/>
            </a:pPr>
            <a:r>
              <a:rPr lang="en-GB" sz="1200" dirty="0"/>
              <a:t>The Card class is a BaseCard, and the Card and BaseCard classes are a CardFunctionality.</a:t>
            </a:r>
          </a:p>
          <a:p>
            <a:pPr marL="152400" lvl="0" indent="0" algn="l" rtl="0">
              <a:spcBef>
                <a:spcPts val="1200"/>
              </a:spcBef>
              <a:spcAft>
                <a:spcPts val="0"/>
              </a:spcAft>
              <a:buSzPts val="1200"/>
              <a:buNone/>
            </a:pPr>
            <a:r>
              <a:rPr lang="en-GB" sz="1200" dirty="0"/>
              <a:t>The MenuToBarController class is a StartController, and the MenuToBarController and BaseCard classes are a CardFunctionality.</a:t>
            </a:r>
          </a:p>
          <a:p>
            <a:pPr marL="152400" lvl="0" indent="0" algn="l" rtl="0">
              <a:spcBef>
                <a:spcPts val="1200"/>
              </a:spcBef>
              <a:spcAft>
                <a:spcPts val="0"/>
              </a:spcAft>
              <a:buSzPts val="1200"/>
              <a:buNone/>
            </a:pPr>
            <a:r>
              <a:rPr lang="en-GB" sz="1200" dirty="0"/>
              <a:t>InGameController is a MikuriController.</a:t>
            </a:r>
            <a:endParaRPr sz="1200" dirty="0"/>
          </a:p>
        </p:txBody>
      </p:sp>
      <p:pic>
        <p:nvPicPr>
          <p:cNvPr id="152" name="Google Shape;152;p25"/>
          <p:cNvPicPr preferRelativeResize="0"/>
          <p:nvPr/>
        </p:nvPicPr>
        <p:blipFill>
          <a:blip r:embed="rId3">
            <a:alphaModFix/>
          </a:blip>
          <a:stretch>
            <a:fillRect/>
          </a:stretch>
        </p:blipFill>
        <p:spPr>
          <a:xfrm>
            <a:off x="305450" y="1438600"/>
            <a:ext cx="1632675" cy="1682925"/>
          </a:xfrm>
          <a:prstGeom prst="rect">
            <a:avLst/>
          </a:prstGeom>
          <a:noFill/>
          <a:ln>
            <a:noFill/>
          </a:ln>
        </p:spPr>
      </p:pic>
      <p:pic>
        <p:nvPicPr>
          <p:cNvPr id="153" name="Google Shape;153;p25"/>
          <p:cNvPicPr preferRelativeResize="0"/>
          <p:nvPr/>
        </p:nvPicPr>
        <p:blipFill>
          <a:blip r:embed="rId4">
            <a:alphaModFix/>
          </a:blip>
          <a:stretch>
            <a:fillRect/>
          </a:stretch>
        </p:blipFill>
        <p:spPr>
          <a:xfrm>
            <a:off x="2065500" y="1438600"/>
            <a:ext cx="2247475" cy="1843250"/>
          </a:xfrm>
          <a:prstGeom prst="rect">
            <a:avLst/>
          </a:prstGeom>
          <a:noFill/>
          <a:ln>
            <a:noFill/>
          </a:ln>
        </p:spPr>
      </p:pic>
      <p:pic>
        <p:nvPicPr>
          <p:cNvPr id="154" name="Google Shape;154;p25"/>
          <p:cNvPicPr preferRelativeResize="0"/>
          <p:nvPr/>
        </p:nvPicPr>
        <p:blipFill>
          <a:blip r:embed="rId5">
            <a:alphaModFix/>
          </a:blip>
          <a:stretch>
            <a:fillRect/>
          </a:stretch>
        </p:blipFill>
        <p:spPr>
          <a:xfrm>
            <a:off x="544988" y="3346675"/>
            <a:ext cx="3157711" cy="168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body" idx="2"/>
          </p:nvPr>
        </p:nvSpPr>
        <p:spPr>
          <a:xfrm>
            <a:off x="4939500" y="239475"/>
            <a:ext cx="3837000" cy="4572600"/>
          </a:xfrm>
          <a:prstGeom prst="rect">
            <a:avLst/>
          </a:prstGeom>
        </p:spPr>
        <p:txBody>
          <a:bodyPr spcFirstLastPara="1" wrap="square" lIns="91425" tIns="91425" rIns="91425" bIns="91425" anchor="ctr" anchorCtr="0">
            <a:normAutofit fontScale="92500" lnSpcReduction="10000"/>
          </a:bodyPr>
          <a:lstStyle/>
          <a:p>
            <a:pPr marL="0" lvl="0" indent="0" algn="l" rtl="0">
              <a:spcBef>
                <a:spcPts val="0"/>
              </a:spcBef>
              <a:spcAft>
                <a:spcPts val="0"/>
              </a:spcAft>
              <a:buNone/>
            </a:pPr>
            <a:r>
              <a:rPr lang="es-419" dirty="0"/>
              <a:t>B) Polymorphism</a:t>
            </a:r>
            <a:endParaRPr dirty="0"/>
          </a:p>
          <a:p>
            <a:pPr marL="457200" lvl="0" indent="-304800" algn="l" rtl="0">
              <a:spcBef>
                <a:spcPts val="1200"/>
              </a:spcBef>
              <a:spcAft>
                <a:spcPts val="0"/>
              </a:spcAft>
              <a:buSzPts val="1200"/>
              <a:buChar char="●"/>
            </a:pPr>
            <a:r>
              <a:rPr lang="en-GB" sz="1200" dirty="0"/>
              <a:t>In the first photo, the </a:t>
            </a:r>
            <a:r>
              <a:rPr lang="en-GB" sz="1200" dirty="0" err="1"/>
              <a:t>enemyAttack</a:t>
            </a:r>
            <a:r>
              <a:rPr lang="en-GB" sz="1200" dirty="0"/>
              <a:t> method is overloaded (static polymorphism). The first method allows the computer to attack the player, while the second method controls the results of this attack.</a:t>
            </a:r>
          </a:p>
          <a:p>
            <a:pPr marL="457200" lvl="0" indent="-304800" algn="l" rtl="0">
              <a:spcBef>
                <a:spcPts val="1200"/>
              </a:spcBef>
              <a:spcAft>
                <a:spcPts val="0"/>
              </a:spcAft>
              <a:buSzPts val="1200"/>
              <a:buChar char="●"/>
            </a:pPr>
            <a:endParaRPr lang="en-GB" sz="1200" dirty="0"/>
          </a:p>
          <a:p>
            <a:pPr marL="457200" lvl="0" indent="-304800" algn="l" rtl="0">
              <a:spcBef>
                <a:spcPts val="1200"/>
              </a:spcBef>
              <a:spcAft>
                <a:spcPts val="0"/>
              </a:spcAft>
              <a:buSzPts val="1200"/>
              <a:buChar char="●"/>
            </a:pPr>
            <a:r>
              <a:rPr lang="en-GB" sz="1200" dirty="0"/>
              <a:t>In the second photo, the InGameController class has overridden many methods from the MikuriController class (dynamic polymorphism). The reason for overriding these is that although they do the same job, their menus are different from each other.</a:t>
            </a:r>
          </a:p>
          <a:p>
            <a:pPr marL="457200" lvl="0" indent="-304800" algn="l" rtl="0">
              <a:spcBef>
                <a:spcPts val="1200"/>
              </a:spcBef>
              <a:spcAft>
                <a:spcPts val="0"/>
              </a:spcAft>
              <a:buSzPts val="1200"/>
              <a:buChar char="●"/>
            </a:pPr>
            <a:endParaRPr lang="en-GB" sz="1200" dirty="0"/>
          </a:p>
          <a:p>
            <a:pPr marL="457200" lvl="0" indent="-304800" algn="l" rtl="0">
              <a:spcBef>
                <a:spcPts val="1200"/>
              </a:spcBef>
              <a:spcAft>
                <a:spcPts val="0"/>
              </a:spcAft>
              <a:buSzPts val="1200"/>
              <a:buChar char="●"/>
            </a:pPr>
            <a:r>
              <a:rPr lang="en-GB" sz="1200" dirty="0"/>
              <a:t>In the third photo, the menuyeDegisme method is overridden twice, while the automaticIncrease method is overridden once. There is no need to override the automaticIncrease method in the MenuToBarController class again, because it can do the same job under the same conditions.</a:t>
            </a:r>
            <a:endParaRPr sz="1200" dirty="0"/>
          </a:p>
        </p:txBody>
      </p:sp>
      <p:pic>
        <p:nvPicPr>
          <p:cNvPr id="160" name="Google Shape;160;p26"/>
          <p:cNvPicPr preferRelativeResize="0"/>
          <p:nvPr/>
        </p:nvPicPr>
        <p:blipFill>
          <a:blip r:embed="rId3">
            <a:alphaModFix/>
          </a:blip>
          <a:stretch>
            <a:fillRect/>
          </a:stretch>
        </p:blipFill>
        <p:spPr>
          <a:xfrm>
            <a:off x="1014319" y="203238"/>
            <a:ext cx="2817344" cy="828275"/>
          </a:xfrm>
          <a:prstGeom prst="rect">
            <a:avLst/>
          </a:prstGeom>
          <a:noFill/>
          <a:ln>
            <a:noFill/>
          </a:ln>
        </p:spPr>
      </p:pic>
      <p:pic>
        <p:nvPicPr>
          <p:cNvPr id="161" name="Google Shape;161;p26"/>
          <p:cNvPicPr preferRelativeResize="0"/>
          <p:nvPr/>
        </p:nvPicPr>
        <p:blipFill>
          <a:blip r:embed="rId4">
            <a:alphaModFix/>
          </a:blip>
          <a:stretch>
            <a:fillRect/>
          </a:stretch>
        </p:blipFill>
        <p:spPr>
          <a:xfrm>
            <a:off x="1056237" y="1120625"/>
            <a:ext cx="2733495" cy="2051188"/>
          </a:xfrm>
          <a:prstGeom prst="rect">
            <a:avLst/>
          </a:prstGeom>
          <a:noFill/>
          <a:ln>
            <a:noFill/>
          </a:ln>
        </p:spPr>
      </p:pic>
      <p:pic>
        <p:nvPicPr>
          <p:cNvPr id="162" name="Google Shape;162;p26"/>
          <p:cNvPicPr preferRelativeResize="0"/>
          <p:nvPr/>
        </p:nvPicPr>
        <p:blipFill>
          <a:blip r:embed="rId5">
            <a:alphaModFix/>
          </a:blip>
          <a:stretch>
            <a:fillRect/>
          </a:stretch>
        </p:blipFill>
        <p:spPr>
          <a:xfrm>
            <a:off x="892253" y="3355444"/>
            <a:ext cx="3061475" cy="14928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body" idx="2"/>
          </p:nvPr>
        </p:nvSpPr>
        <p:spPr>
          <a:xfrm>
            <a:off x="4926450" y="461400"/>
            <a:ext cx="3837000" cy="4220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dirty="0"/>
              <a:t>C) Abstraction</a:t>
            </a:r>
            <a:endParaRPr dirty="0"/>
          </a:p>
          <a:p>
            <a:pPr marL="457200" lvl="0" indent="-304800" algn="l" rtl="0">
              <a:spcBef>
                <a:spcPts val="1200"/>
              </a:spcBef>
              <a:spcAft>
                <a:spcPts val="0"/>
              </a:spcAft>
              <a:buSzPts val="1200"/>
              <a:buChar char="●"/>
            </a:pPr>
            <a:r>
              <a:rPr lang="en-GB" sz="1200" dirty="0"/>
              <a:t>Since the TransitionControllerFunctionality and CardFunctionality classes are not written to create objects, they are defined as abstract.</a:t>
            </a:r>
          </a:p>
          <a:p>
            <a:pPr marL="457200" lvl="0" indent="-304800" algn="l" rtl="0">
              <a:spcBef>
                <a:spcPts val="1200"/>
              </a:spcBef>
              <a:spcAft>
                <a:spcPts val="0"/>
              </a:spcAft>
              <a:buSzPts val="1200"/>
              <a:buChar char="●"/>
            </a:pPr>
            <a:endParaRPr lang="en-GB" sz="1200" dirty="0"/>
          </a:p>
          <a:p>
            <a:pPr marL="457200" lvl="0" indent="-304800" algn="l" rtl="0">
              <a:spcBef>
                <a:spcPts val="1200"/>
              </a:spcBef>
              <a:spcAft>
                <a:spcPts val="0"/>
              </a:spcAft>
              <a:buSzPts val="1200"/>
              <a:buChar char="●"/>
            </a:pPr>
            <a:r>
              <a:rPr lang="en-GB" sz="1200" dirty="0"/>
              <a:t>Objects cannot be created from the interfaces on the side. Also, the classes that implement them (implement them themselves) must use the methods included in the interfaces. The reason is that the methods defined in them are defined abstractly.</a:t>
            </a:r>
            <a:endParaRPr sz="1200" dirty="0"/>
          </a:p>
        </p:txBody>
      </p:sp>
      <p:pic>
        <p:nvPicPr>
          <p:cNvPr id="168" name="Google Shape;168;p27"/>
          <p:cNvPicPr preferRelativeResize="0"/>
          <p:nvPr/>
        </p:nvPicPr>
        <p:blipFill rotWithShape="1">
          <a:blip r:embed="rId3">
            <a:alphaModFix/>
          </a:blip>
          <a:srcRect r="15139"/>
          <a:stretch/>
        </p:blipFill>
        <p:spPr>
          <a:xfrm>
            <a:off x="196526" y="2346848"/>
            <a:ext cx="1545775" cy="1877550"/>
          </a:xfrm>
          <a:prstGeom prst="rect">
            <a:avLst/>
          </a:prstGeom>
          <a:noFill/>
          <a:ln>
            <a:noFill/>
          </a:ln>
        </p:spPr>
      </p:pic>
      <p:pic>
        <p:nvPicPr>
          <p:cNvPr id="169" name="Google Shape;169;p27"/>
          <p:cNvPicPr preferRelativeResize="0"/>
          <p:nvPr/>
        </p:nvPicPr>
        <p:blipFill>
          <a:blip r:embed="rId4">
            <a:alphaModFix/>
          </a:blip>
          <a:stretch>
            <a:fillRect/>
          </a:stretch>
        </p:blipFill>
        <p:spPr>
          <a:xfrm>
            <a:off x="152775" y="267250"/>
            <a:ext cx="1977751" cy="1054050"/>
          </a:xfrm>
          <a:prstGeom prst="rect">
            <a:avLst/>
          </a:prstGeom>
          <a:noFill/>
          <a:ln>
            <a:noFill/>
          </a:ln>
        </p:spPr>
      </p:pic>
      <p:pic>
        <p:nvPicPr>
          <p:cNvPr id="170" name="Google Shape;170;p27"/>
          <p:cNvPicPr preferRelativeResize="0"/>
          <p:nvPr/>
        </p:nvPicPr>
        <p:blipFill>
          <a:blip r:embed="rId5">
            <a:alphaModFix/>
          </a:blip>
          <a:stretch>
            <a:fillRect/>
          </a:stretch>
        </p:blipFill>
        <p:spPr>
          <a:xfrm>
            <a:off x="2182700" y="1191750"/>
            <a:ext cx="2004026" cy="1738645"/>
          </a:xfrm>
          <a:prstGeom prst="rect">
            <a:avLst/>
          </a:prstGeom>
          <a:noFill/>
          <a:ln>
            <a:noFill/>
          </a:ln>
        </p:spPr>
      </p:pic>
      <p:pic>
        <p:nvPicPr>
          <p:cNvPr id="171" name="Google Shape;171;p27"/>
          <p:cNvPicPr preferRelativeResize="0"/>
          <p:nvPr/>
        </p:nvPicPr>
        <p:blipFill>
          <a:blip r:embed="rId6">
            <a:alphaModFix/>
          </a:blip>
          <a:stretch>
            <a:fillRect/>
          </a:stretch>
        </p:blipFill>
        <p:spPr>
          <a:xfrm>
            <a:off x="1947825" y="3327925"/>
            <a:ext cx="2473775" cy="161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body" idx="2"/>
          </p:nvPr>
        </p:nvSpPr>
        <p:spPr>
          <a:xfrm>
            <a:off x="4858275" y="172775"/>
            <a:ext cx="3837000" cy="4616400"/>
          </a:xfrm>
          <a:prstGeom prst="rect">
            <a:avLst/>
          </a:prstGeom>
        </p:spPr>
        <p:txBody>
          <a:bodyPr spcFirstLastPara="1" wrap="square" lIns="91425" tIns="91425" rIns="91425" bIns="91425" anchor="ctr" anchorCtr="0">
            <a:normAutofit lnSpcReduction="10000"/>
          </a:bodyPr>
          <a:lstStyle/>
          <a:p>
            <a:pPr marL="0" lvl="0" indent="0" algn="l" rtl="0">
              <a:spcBef>
                <a:spcPts val="0"/>
              </a:spcBef>
              <a:spcAft>
                <a:spcPts val="0"/>
              </a:spcAft>
              <a:buNone/>
            </a:pPr>
            <a:r>
              <a:rPr lang="es-419" dirty="0"/>
              <a:t>D) Encapsulation</a:t>
            </a:r>
            <a:endParaRPr dirty="0"/>
          </a:p>
          <a:p>
            <a:pPr marL="457200" lvl="0" indent="-304800" algn="l" rtl="0">
              <a:spcBef>
                <a:spcPts val="1200"/>
              </a:spcBef>
              <a:spcAft>
                <a:spcPts val="0"/>
              </a:spcAft>
              <a:buSzPts val="1200"/>
              <a:buChar char="●"/>
            </a:pPr>
            <a:r>
              <a:rPr lang="en-GB" sz="1200" dirty="0"/>
              <a:t>All areas in this game are defined as private for protection purposes. If any changes are to be made in it, it must be called and made with the getter and setter methods.</a:t>
            </a:r>
            <a:endParaRPr lang="es-419" sz="1200" dirty="0"/>
          </a:p>
          <a:p>
            <a:pPr marL="0" lvl="0" indent="0" algn="l" rtl="0">
              <a:spcBef>
                <a:spcPts val="1200"/>
              </a:spcBef>
              <a:spcAft>
                <a:spcPts val="0"/>
              </a:spcAft>
              <a:buNone/>
            </a:pPr>
            <a:r>
              <a:rPr lang="es-419" dirty="0"/>
              <a:t>E) </a:t>
            </a:r>
            <a:r>
              <a:rPr lang="es-419" dirty="0" err="1"/>
              <a:t>Others</a:t>
            </a:r>
            <a:endParaRPr lang="es-419" dirty="0"/>
          </a:p>
          <a:p>
            <a:pPr marL="457200" lvl="0" indent="-304800" algn="l" rtl="0">
              <a:spcBef>
                <a:spcPts val="1200"/>
              </a:spcBef>
              <a:spcAft>
                <a:spcPts val="0"/>
              </a:spcAft>
              <a:buSzPts val="1200"/>
              <a:buChar char="●"/>
            </a:pPr>
            <a:r>
              <a:rPr lang="en-GB" sz="1200" dirty="0"/>
              <a:t>GameCrashedException exception is defined for game errors.</a:t>
            </a:r>
          </a:p>
          <a:p>
            <a:pPr marL="457200" lvl="0" indent="-304800" algn="l" rtl="0">
              <a:spcBef>
                <a:spcPts val="1200"/>
              </a:spcBef>
              <a:spcAft>
                <a:spcPts val="0"/>
              </a:spcAft>
              <a:buSzPts val="1200"/>
              <a:buChar char="●"/>
            </a:pPr>
            <a:endParaRPr lang="en-GB" sz="1200" dirty="0"/>
          </a:p>
          <a:p>
            <a:pPr marL="457200" lvl="0" indent="-304800" algn="l" rtl="0">
              <a:spcBef>
                <a:spcPts val="1200"/>
              </a:spcBef>
              <a:spcAft>
                <a:spcPts val="0"/>
              </a:spcAft>
              <a:buSzPts val="1200"/>
              <a:buChar char="●"/>
            </a:pPr>
            <a:r>
              <a:rPr lang="en-GB" sz="1200" dirty="0"/>
              <a:t>Both date and time and file operations are used in the SaveInFile class.</a:t>
            </a:r>
          </a:p>
          <a:p>
            <a:pPr marL="457200" lvl="0" indent="-304800" algn="l" rtl="0">
              <a:spcBef>
                <a:spcPts val="1200"/>
              </a:spcBef>
              <a:spcAft>
                <a:spcPts val="0"/>
              </a:spcAft>
              <a:buSzPts val="1200"/>
              <a:buChar char="●"/>
            </a:pPr>
            <a:endParaRPr lang="en-GB" sz="1200" dirty="0"/>
          </a:p>
          <a:p>
            <a:pPr marL="457200" lvl="0" indent="-304800" algn="l" rtl="0">
              <a:spcBef>
                <a:spcPts val="1200"/>
              </a:spcBef>
              <a:spcAft>
                <a:spcPts val="0"/>
              </a:spcAft>
              <a:buSzPts val="1200"/>
              <a:buChar char="●"/>
            </a:pPr>
            <a:r>
              <a:rPr lang="en-GB" sz="1200" dirty="0"/>
              <a:t>HashMap is created in the InGameController class to connect images to an object, and </a:t>
            </a:r>
            <a:r>
              <a:rPr lang="en-GB" sz="1200" dirty="0" err="1"/>
              <a:t>ArrayLists</a:t>
            </a:r>
            <a:r>
              <a:rPr lang="en-GB" sz="1200" dirty="0"/>
              <a:t> are created to save images according to teams.</a:t>
            </a:r>
            <a:endParaRPr lang="es-419" sz="1200" dirty="0"/>
          </a:p>
        </p:txBody>
      </p:sp>
      <p:pic>
        <p:nvPicPr>
          <p:cNvPr id="177" name="Google Shape;177;p28"/>
          <p:cNvPicPr preferRelativeResize="0"/>
          <p:nvPr/>
        </p:nvPicPr>
        <p:blipFill>
          <a:blip r:embed="rId3">
            <a:alphaModFix/>
          </a:blip>
          <a:stretch>
            <a:fillRect/>
          </a:stretch>
        </p:blipFill>
        <p:spPr>
          <a:xfrm>
            <a:off x="200475" y="136725"/>
            <a:ext cx="3341995" cy="1067625"/>
          </a:xfrm>
          <a:prstGeom prst="rect">
            <a:avLst/>
          </a:prstGeom>
          <a:noFill/>
          <a:ln>
            <a:noFill/>
          </a:ln>
        </p:spPr>
      </p:pic>
      <p:pic>
        <p:nvPicPr>
          <p:cNvPr id="178" name="Google Shape;178;p28"/>
          <p:cNvPicPr preferRelativeResize="0"/>
          <p:nvPr/>
        </p:nvPicPr>
        <p:blipFill rotWithShape="1">
          <a:blip r:embed="rId4">
            <a:alphaModFix/>
          </a:blip>
          <a:srcRect t="-3590" b="3589"/>
          <a:stretch/>
        </p:blipFill>
        <p:spPr>
          <a:xfrm>
            <a:off x="200475" y="3491600"/>
            <a:ext cx="1843126" cy="1297575"/>
          </a:xfrm>
          <a:prstGeom prst="rect">
            <a:avLst/>
          </a:prstGeom>
          <a:noFill/>
          <a:ln>
            <a:noFill/>
          </a:ln>
        </p:spPr>
      </p:pic>
      <p:pic>
        <p:nvPicPr>
          <p:cNvPr id="179" name="Google Shape;179;p28"/>
          <p:cNvPicPr preferRelativeResize="0"/>
          <p:nvPr/>
        </p:nvPicPr>
        <p:blipFill>
          <a:blip r:embed="rId5">
            <a:alphaModFix/>
          </a:blip>
          <a:stretch>
            <a:fillRect/>
          </a:stretch>
        </p:blipFill>
        <p:spPr>
          <a:xfrm>
            <a:off x="2167125" y="3491600"/>
            <a:ext cx="2176406" cy="1297575"/>
          </a:xfrm>
          <a:prstGeom prst="rect">
            <a:avLst/>
          </a:prstGeom>
          <a:noFill/>
          <a:ln>
            <a:noFill/>
          </a:ln>
        </p:spPr>
      </p:pic>
      <p:pic>
        <p:nvPicPr>
          <p:cNvPr id="180" name="Google Shape;180;p28"/>
          <p:cNvPicPr preferRelativeResize="0"/>
          <p:nvPr/>
        </p:nvPicPr>
        <p:blipFill>
          <a:blip r:embed="rId6">
            <a:alphaModFix/>
          </a:blip>
          <a:stretch>
            <a:fillRect/>
          </a:stretch>
        </p:blipFill>
        <p:spPr>
          <a:xfrm>
            <a:off x="200475" y="1378450"/>
            <a:ext cx="1731276" cy="1637170"/>
          </a:xfrm>
          <a:prstGeom prst="rect">
            <a:avLst/>
          </a:prstGeom>
          <a:noFill/>
          <a:ln>
            <a:noFill/>
          </a:ln>
        </p:spPr>
      </p:pic>
      <p:pic>
        <p:nvPicPr>
          <p:cNvPr id="181" name="Google Shape;181;p28"/>
          <p:cNvPicPr preferRelativeResize="0"/>
          <p:nvPr/>
        </p:nvPicPr>
        <p:blipFill>
          <a:blip r:embed="rId7">
            <a:alphaModFix/>
          </a:blip>
          <a:stretch>
            <a:fillRect/>
          </a:stretch>
        </p:blipFill>
        <p:spPr>
          <a:xfrm>
            <a:off x="2473449" y="1378451"/>
            <a:ext cx="1843125" cy="732941"/>
          </a:xfrm>
          <a:prstGeom prst="rect">
            <a:avLst/>
          </a:prstGeom>
          <a:noFill/>
          <a:ln>
            <a:noFill/>
          </a:ln>
        </p:spPr>
      </p:pic>
      <p:pic>
        <p:nvPicPr>
          <p:cNvPr id="182" name="Google Shape;182;p28"/>
          <p:cNvPicPr preferRelativeResize="0"/>
          <p:nvPr/>
        </p:nvPicPr>
        <p:blipFill>
          <a:blip r:embed="rId8">
            <a:alphaModFix/>
          </a:blip>
          <a:stretch>
            <a:fillRect/>
          </a:stretch>
        </p:blipFill>
        <p:spPr>
          <a:xfrm>
            <a:off x="2473450" y="2182473"/>
            <a:ext cx="1843125" cy="1204669"/>
          </a:xfrm>
          <a:prstGeom prst="rect">
            <a:avLst/>
          </a:prstGeom>
          <a:noFill/>
          <a:ln>
            <a:noFill/>
          </a:ln>
        </p:spPr>
      </p:pic>
      <p:pic>
        <p:nvPicPr>
          <p:cNvPr id="183" name="Google Shape;183;p28"/>
          <p:cNvPicPr preferRelativeResize="0"/>
          <p:nvPr/>
        </p:nvPicPr>
        <p:blipFill>
          <a:blip r:embed="rId9">
            <a:alphaModFix/>
          </a:blip>
          <a:stretch>
            <a:fillRect/>
          </a:stretch>
        </p:blipFill>
        <p:spPr>
          <a:xfrm>
            <a:off x="200475" y="3045327"/>
            <a:ext cx="1843125" cy="4165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263400" y="379393"/>
            <a:ext cx="4045200" cy="19931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3080" b="1" dirty="0">
                <a:latin typeface="Comfortaa"/>
                <a:ea typeface="Comfortaa"/>
                <a:cs typeface="Comfortaa"/>
                <a:sym typeface="Comfortaa"/>
              </a:rPr>
              <a:t>7) </a:t>
            </a:r>
            <a:r>
              <a:rPr lang="en-GB" sz="3080" b="1" dirty="0">
                <a:latin typeface="Comfortaa"/>
                <a:ea typeface="Comfortaa"/>
                <a:cs typeface="Comfortaa"/>
                <a:sym typeface="Comfortaa"/>
              </a:rPr>
              <a:t>Difficulties Experienced and Solution Suggestions</a:t>
            </a:r>
            <a:endParaRPr sz="3080" b="1" dirty="0">
              <a:latin typeface="Comfortaa"/>
              <a:ea typeface="Comfortaa"/>
              <a:cs typeface="Comfortaa"/>
              <a:sym typeface="Comfortaa"/>
            </a:endParaRPr>
          </a:p>
        </p:txBody>
      </p:sp>
      <p:sp>
        <p:nvSpPr>
          <p:cNvPr id="189" name="Google Shape;189;p29"/>
          <p:cNvSpPr txBox="1">
            <a:spLocks noGrp="1"/>
          </p:cNvSpPr>
          <p:nvPr>
            <p:ph type="body" idx="2"/>
          </p:nvPr>
        </p:nvSpPr>
        <p:spPr>
          <a:xfrm>
            <a:off x="4939500" y="362100"/>
            <a:ext cx="3837000" cy="4419300"/>
          </a:xfrm>
          <a:prstGeom prst="rect">
            <a:avLst/>
          </a:prstGeom>
        </p:spPr>
        <p:txBody>
          <a:bodyPr spcFirstLastPara="1" wrap="square" lIns="91425" tIns="91425" rIns="91425" bIns="91425" anchor="ctr" anchorCtr="0">
            <a:normAutofit/>
          </a:bodyPr>
          <a:lstStyle/>
          <a:p>
            <a:pPr marL="457200" lvl="0" indent="-304800" algn="l" rtl="0">
              <a:spcBef>
                <a:spcPts val="0"/>
              </a:spcBef>
              <a:spcAft>
                <a:spcPts val="0"/>
              </a:spcAft>
              <a:buSzPts val="1200"/>
              <a:buChar char="●"/>
            </a:pPr>
            <a:r>
              <a:rPr lang="en-GB" sz="1200" dirty="0"/>
              <a:t>There were a few problems with using JavaFX, especially since we had never used this library before, we had difficulties in making a game with this library. That's why we first took JavaFX training and things were made easier with SceneBuilder.</a:t>
            </a:r>
          </a:p>
          <a:p>
            <a:pPr marL="457200" lvl="0" indent="-304800" algn="l" rtl="0">
              <a:spcBef>
                <a:spcPts val="0"/>
              </a:spcBef>
              <a:spcAft>
                <a:spcPts val="0"/>
              </a:spcAft>
              <a:buSzPts val="1200"/>
              <a:buChar char="●"/>
            </a:pPr>
            <a:endParaRPr lang="en-GB" sz="1200" dirty="0"/>
          </a:p>
          <a:p>
            <a:pPr marL="457200" lvl="0" indent="-304800" algn="l" rtl="0">
              <a:spcBef>
                <a:spcPts val="0"/>
              </a:spcBef>
              <a:spcAft>
                <a:spcPts val="0"/>
              </a:spcAft>
              <a:buSzPts val="1200"/>
              <a:buChar char="●"/>
            </a:pPr>
            <a:r>
              <a:rPr lang="en-GB" sz="1200" dirty="0"/>
              <a:t>It took us a long time to place the monsters on the stage. After many unsuccessful attempts, the solution was to first save the monsters' information in the ArrayList array one by one with a for loop, then assign them to another method with a for loop and put them on the stage according to the teams.</a:t>
            </a:r>
          </a:p>
          <a:p>
            <a:pPr marL="457200" lvl="0" indent="-304800" algn="l" rtl="0">
              <a:spcBef>
                <a:spcPts val="0"/>
              </a:spcBef>
              <a:spcAft>
                <a:spcPts val="0"/>
              </a:spcAft>
              <a:buSzPts val="1200"/>
              <a:buChar char="●"/>
            </a:pPr>
            <a:endParaRPr lang="en-GB" sz="1200" dirty="0"/>
          </a:p>
          <a:p>
            <a:pPr marL="457200" lvl="0" indent="-304800" algn="l" rtl="0">
              <a:spcBef>
                <a:spcPts val="0"/>
              </a:spcBef>
              <a:spcAft>
                <a:spcPts val="0"/>
              </a:spcAft>
              <a:buSzPts val="1200"/>
              <a:buChar char="●"/>
            </a:pPr>
            <a:r>
              <a:rPr lang="en-GB" sz="1200" dirty="0"/>
              <a:t>We encountered many problems both in the production and finishing stages of the game. The bugs that took the most time were these problems. As a solution, most of these problems were solved by testing our game.</a:t>
            </a:r>
            <a:endParaRPr sz="1200" dirty="0"/>
          </a:p>
        </p:txBody>
      </p:sp>
      <p:pic>
        <p:nvPicPr>
          <p:cNvPr id="190" name="Google Shape;190;p29"/>
          <p:cNvPicPr preferRelativeResize="0"/>
          <p:nvPr/>
        </p:nvPicPr>
        <p:blipFill>
          <a:blip r:embed="rId3">
            <a:alphaModFix/>
          </a:blip>
          <a:stretch>
            <a:fillRect/>
          </a:stretch>
        </p:blipFill>
        <p:spPr>
          <a:xfrm>
            <a:off x="367500" y="2770909"/>
            <a:ext cx="3837000" cy="20104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265500" y="274600"/>
            <a:ext cx="4045200" cy="113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3000" b="1" dirty="0">
                <a:latin typeface="Comfortaa"/>
                <a:ea typeface="Comfortaa"/>
                <a:cs typeface="Comfortaa"/>
                <a:sym typeface="Comfortaa"/>
              </a:rPr>
              <a:t>8) </a:t>
            </a:r>
            <a:r>
              <a:rPr lang="tr-TR" sz="3000" b="1" dirty="0" err="1">
                <a:latin typeface="Comfortaa"/>
                <a:ea typeface="Comfortaa"/>
                <a:cs typeface="Comfortaa"/>
                <a:sym typeface="Comfortaa"/>
              </a:rPr>
              <a:t>Conclusions</a:t>
            </a:r>
            <a:r>
              <a:rPr lang="tr-TR" sz="3000" b="1" dirty="0">
                <a:latin typeface="Comfortaa"/>
                <a:ea typeface="Comfortaa"/>
                <a:cs typeface="Comfortaa"/>
                <a:sym typeface="Comfortaa"/>
              </a:rPr>
              <a:t> and </a:t>
            </a:r>
            <a:r>
              <a:rPr lang="tr-TR" sz="3000" b="1" dirty="0" err="1">
                <a:latin typeface="Comfortaa"/>
                <a:ea typeface="Comfortaa"/>
                <a:cs typeface="Comfortaa"/>
                <a:sym typeface="Comfortaa"/>
              </a:rPr>
              <a:t>Recommendations</a:t>
            </a:r>
            <a:endParaRPr sz="3000" b="1" dirty="0">
              <a:latin typeface="Comfortaa"/>
              <a:ea typeface="Comfortaa"/>
              <a:cs typeface="Comfortaa"/>
              <a:sym typeface="Comfortaa"/>
            </a:endParaRPr>
          </a:p>
        </p:txBody>
      </p:sp>
      <p:sp>
        <p:nvSpPr>
          <p:cNvPr id="196" name="Google Shape;196;p30"/>
          <p:cNvSpPr txBox="1">
            <a:spLocks noGrp="1"/>
          </p:cNvSpPr>
          <p:nvPr>
            <p:ph type="body" idx="2"/>
          </p:nvPr>
        </p:nvSpPr>
        <p:spPr>
          <a:xfrm>
            <a:off x="4951250" y="426750"/>
            <a:ext cx="3837000" cy="4290000"/>
          </a:xfrm>
          <a:prstGeom prst="rect">
            <a:avLst/>
          </a:prstGeom>
        </p:spPr>
        <p:txBody>
          <a:bodyPr spcFirstLastPara="1" wrap="square" lIns="91425" tIns="91425" rIns="91425" bIns="91425" anchor="ctr" anchorCtr="0">
            <a:normAutofit fontScale="92500" lnSpcReduction="10000"/>
          </a:bodyPr>
          <a:lstStyle/>
          <a:p>
            <a:pPr marL="457200" lvl="0" indent="-304800" algn="l" rtl="0">
              <a:spcBef>
                <a:spcPts val="1200"/>
              </a:spcBef>
              <a:spcAft>
                <a:spcPts val="0"/>
              </a:spcAft>
              <a:buSzPts val="1200"/>
              <a:buChar char="●"/>
            </a:pPr>
            <a:r>
              <a:rPr lang="en-GB" sz="1200" dirty="0"/>
              <a:t>This experience was extremely valuable for us. Learning a library that we had never known before and developing a game using this library was a challenging but enjoyable process.</a:t>
            </a:r>
          </a:p>
          <a:p>
            <a:pPr marL="457200" lvl="0" indent="-304800" algn="l" rtl="0">
              <a:spcBef>
                <a:spcPts val="1200"/>
              </a:spcBef>
              <a:spcAft>
                <a:spcPts val="0"/>
              </a:spcAft>
              <a:buSzPts val="1200"/>
              <a:buChar char="●"/>
            </a:pPr>
            <a:endParaRPr lang="en-GB" sz="1200" dirty="0"/>
          </a:p>
          <a:p>
            <a:pPr marL="457200" lvl="0" indent="-304800" algn="l" rtl="0">
              <a:spcBef>
                <a:spcPts val="1200"/>
              </a:spcBef>
              <a:spcAft>
                <a:spcPts val="0"/>
              </a:spcAft>
              <a:buSzPts val="1200"/>
              <a:buChar char="●"/>
            </a:pPr>
            <a:r>
              <a:rPr lang="en-GB" sz="1200" dirty="0"/>
              <a:t>Although Java is a bit more complex than other programming languages, it offers an effective alternative for game development thanks to the flexibility and strong infrastructure it offers with its Object Oriented Programming (OOP) approach.</a:t>
            </a:r>
          </a:p>
          <a:p>
            <a:pPr marL="457200" lvl="0" indent="-304800" algn="l" rtl="0">
              <a:spcBef>
                <a:spcPts val="1200"/>
              </a:spcBef>
              <a:spcAft>
                <a:spcPts val="0"/>
              </a:spcAft>
              <a:buSzPts val="1200"/>
              <a:buChar char="●"/>
            </a:pPr>
            <a:endParaRPr lang="en-GB" sz="1200" dirty="0"/>
          </a:p>
          <a:p>
            <a:pPr marL="457200" lvl="0" indent="-304800" algn="l" rtl="0">
              <a:spcBef>
                <a:spcPts val="1200"/>
              </a:spcBef>
              <a:spcAft>
                <a:spcPts val="0"/>
              </a:spcAft>
              <a:buSzPts val="1200"/>
              <a:buChar char="●"/>
            </a:pPr>
            <a:r>
              <a:rPr lang="en-GB" sz="1200" dirty="0"/>
              <a:t>As you develop a complex application in Java, you better understand the subtleties and capabilities of the language. For this reason, we recommend that you implement a complex project such as a game using Java. This process will provide great benefits in terms of both technical and personal development.</a:t>
            </a:r>
            <a:endParaRPr sz="1200" dirty="0"/>
          </a:p>
        </p:txBody>
      </p:sp>
      <p:pic>
        <p:nvPicPr>
          <p:cNvPr id="2050" name="Picture 2" descr="A Good Programming Education Starts with Java | Entrepreneur">
            <a:extLst>
              <a:ext uri="{FF2B5EF4-FFF2-40B4-BE49-F238E27FC236}">
                <a16:creationId xmlns:a16="http://schemas.microsoft.com/office/drawing/2014/main" id="{8D70E5F4-BD89-DD46-47D1-45EC58843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0" y="2553493"/>
            <a:ext cx="3837001" cy="2158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2128800" y="350700"/>
            <a:ext cx="4886400" cy="127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7200" b="1" dirty="0" err="1">
                <a:latin typeface="Comfortaa"/>
                <a:ea typeface="Comfortaa"/>
                <a:cs typeface="Comfortaa"/>
                <a:sym typeface="Comfortaa"/>
              </a:rPr>
              <a:t>Parts</a:t>
            </a:r>
            <a:endParaRPr sz="7200" b="1" dirty="0">
              <a:latin typeface="Comfortaa"/>
              <a:ea typeface="Comfortaa"/>
              <a:cs typeface="Comfortaa"/>
              <a:sym typeface="Comfortaa"/>
            </a:endParaRPr>
          </a:p>
        </p:txBody>
      </p:sp>
      <p:sp>
        <p:nvSpPr>
          <p:cNvPr id="64" name="Google Shape;64;p14"/>
          <p:cNvSpPr txBox="1">
            <a:spLocks noGrp="1"/>
          </p:cNvSpPr>
          <p:nvPr>
            <p:ph type="subTitle" idx="1"/>
          </p:nvPr>
        </p:nvSpPr>
        <p:spPr>
          <a:xfrm>
            <a:off x="2128800" y="1628700"/>
            <a:ext cx="5019000" cy="2912400"/>
          </a:xfrm>
          <a:prstGeom prst="rect">
            <a:avLst/>
          </a:prstGeom>
        </p:spPr>
        <p:txBody>
          <a:bodyPr spcFirstLastPara="1" wrap="square" lIns="91425" tIns="91425" rIns="91425" bIns="91425" anchor="t" anchorCtr="0">
            <a:noAutofit/>
          </a:bodyPr>
          <a:lstStyle/>
          <a:p>
            <a:pPr marL="144145" lvl="0" indent="0" algn="l" rtl="0">
              <a:lnSpc>
                <a:spcPct val="80000"/>
              </a:lnSpc>
              <a:spcBef>
                <a:spcPts val="0"/>
              </a:spcBef>
              <a:spcAft>
                <a:spcPts val="0"/>
              </a:spcAft>
              <a:buSzPts val="1330"/>
            </a:pPr>
            <a:r>
              <a:rPr lang="en-GB" sz="1330" dirty="0">
                <a:latin typeface="Comfortaa SemiBold"/>
                <a:ea typeface="Comfortaa SemiBold"/>
                <a:cs typeface="Comfortaa SemiBold"/>
                <a:sym typeface="Comfortaa SemiBold"/>
              </a:rPr>
              <a:t>1) Purpose of Creating the Game</a:t>
            </a:r>
          </a:p>
          <a:p>
            <a:pPr marL="144145" lvl="0" indent="0" algn="l" rtl="0">
              <a:lnSpc>
                <a:spcPct val="80000"/>
              </a:lnSpc>
              <a:spcBef>
                <a:spcPts val="0"/>
              </a:spcBef>
              <a:spcAft>
                <a:spcPts val="0"/>
              </a:spcAft>
              <a:buSzPts val="1330"/>
            </a:pPr>
            <a:endParaRPr lang="en-GB"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n-GB" sz="1330" dirty="0">
                <a:latin typeface="Comfortaa SemiBold"/>
                <a:ea typeface="Comfortaa SemiBold"/>
                <a:cs typeface="Comfortaa SemiBold"/>
                <a:sym typeface="Comfortaa SemiBold"/>
              </a:rPr>
              <a:t>2) Scope of the Game</a:t>
            </a:r>
          </a:p>
          <a:p>
            <a:pPr marL="144145" lvl="0" indent="0" algn="l" rtl="0">
              <a:lnSpc>
                <a:spcPct val="80000"/>
              </a:lnSpc>
              <a:spcBef>
                <a:spcPts val="0"/>
              </a:spcBef>
              <a:spcAft>
                <a:spcPts val="0"/>
              </a:spcAft>
              <a:buSzPts val="1330"/>
            </a:pPr>
            <a:endParaRPr lang="en-GB"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n-GB" sz="1330" dirty="0">
                <a:latin typeface="Comfortaa SemiBold"/>
                <a:ea typeface="Comfortaa SemiBold"/>
                <a:cs typeface="Comfortaa SemiBold"/>
                <a:sym typeface="Comfortaa SemiBold"/>
              </a:rPr>
              <a:t>3) Technologies Used</a:t>
            </a:r>
          </a:p>
          <a:p>
            <a:pPr marL="144145" lvl="0" indent="0" algn="l" rtl="0">
              <a:lnSpc>
                <a:spcPct val="80000"/>
              </a:lnSpc>
              <a:spcBef>
                <a:spcPts val="0"/>
              </a:spcBef>
              <a:spcAft>
                <a:spcPts val="0"/>
              </a:spcAft>
              <a:buSzPts val="1330"/>
            </a:pPr>
            <a:endParaRPr lang="en-GB"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n-GB" sz="1330" dirty="0">
                <a:latin typeface="Comfortaa SemiBold"/>
                <a:ea typeface="Comfortaa SemiBold"/>
                <a:cs typeface="Comfortaa SemiBold"/>
                <a:sym typeface="Comfortaa SemiBold"/>
              </a:rPr>
              <a:t>4) Architecture of the Game</a:t>
            </a:r>
          </a:p>
          <a:p>
            <a:pPr marL="144145" lvl="0" indent="0" algn="l" rtl="0">
              <a:lnSpc>
                <a:spcPct val="80000"/>
              </a:lnSpc>
              <a:spcBef>
                <a:spcPts val="0"/>
              </a:spcBef>
              <a:spcAft>
                <a:spcPts val="0"/>
              </a:spcAft>
              <a:buSzPts val="1330"/>
            </a:pPr>
            <a:endParaRPr lang="en-GB"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n-GB" sz="1330" dirty="0">
                <a:latin typeface="Comfortaa SemiBold"/>
                <a:ea typeface="Comfortaa SemiBold"/>
                <a:cs typeface="Comfortaa SemiBold"/>
                <a:sym typeface="Comfortaa SemiBold"/>
              </a:rPr>
              <a:t>5) Technical Structure and Working Logic of the Game</a:t>
            </a:r>
          </a:p>
          <a:p>
            <a:pPr marL="144145" lvl="0" indent="0" algn="l" rtl="0">
              <a:lnSpc>
                <a:spcPct val="80000"/>
              </a:lnSpc>
              <a:spcBef>
                <a:spcPts val="0"/>
              </a:spcBef>
              <a:spcAft>
                <a:spcPts val="0"/>
              </a:spcAft>
              <a:buSzPts val="1330"/>
            </a:pPr>
            <a:endParaRPr lang="en-GB"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n-GB" sz="1330" dirty="0">
                <a:latin typeface="Comfortaa SemiBold"/>
                <a:ea typeface="Comfortaa SemiBold"/>
                <a:cs typeface="Comfortaa SemiBold"/>
                <a:sym typeface="Comfortaa SemiBold"/>
              </a:rPr>
              <a:t>6) Places Where Object Oriented Programming Feature is Used</a:t>
            </a:r>
          </a:p>
          <a:p>
            <a:pPr marL="144145" lvl="0" indent="0" algn="l" rtl="0">
              <a:lnSpc>
                <a:spcPct val="80000"/>
              </a:lnSpc>
              <a:spcBef>
                <a:spcPts val="0"/>
              </a:spcBef>
              <a:spcAft>
                <a:spcPts val="0"/>
              </a:spcAft>
              <a:buSzPts val="1330"/>
            </a:pPr>
            <a:endParaRPr lang="en-GB"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n-GB" sz="1330" dirty="0">
                <a:latin typeface="Comfortaa SemiBold"/>
                <a:ea typeface="Comfortaa SemiBold"/>
                <a:cs typeface="Comfortaa SemiBold"/>
                <a:sym typeface="Comfortaa SemiBold"/>
              </a:rPr>
              <a:t>7) Difficulties Experienced and Solutions</a:t>
            </a:r>
          </a:p>
          <a:p>
            <a:pPr marL="144145" lvl="0" indent="0" algn="l" rtl="0">
              <a:lnSpc>
                <a:spcPct val="80000"/>
              </a:lnSpc>
              <a:spcBef>
                <a:spcPts val="0"/>
              </a:spcBef>
              <a:spcAft>
                <a:spcPts val="0"/>
              </a:spcAft>
              <a:buSzPts val="1330"/>
            </a:pPr>
            <a:endParaRPr lang="en-GB" sz="1330" dirty="0">
              <a:latin typeface="Comfortaa SemiBold"/>
              <a:ea typeface="Comfortaa SemiBold"/>
              <a:cs typeface="Comfortaa SemiBold"/>
              <a:sym typeface="Comfortaa SemiBold"/>
            </a:endParaRPr>
          </a:p>
          <a:p>
            <a:pPr marL="144145" lvl="0" indent="0" algn="l" rtl="0">
              <a:lnSpc>
                <a:spcPct val="80000"/>
              </a:lnSpc>
              <a:spcBef>
                <a:spcPts val="0"/>
              </a:spcBef>
              <a:spcAft>
                <a:spcPts val="0"/>
              </a:spcAft>
              <a:buSzPts val="1330"/>
            </a:pPr>
            <a:r>
              <a:rPr lang="en-GB" sz="1330" dirty="0">
                <a:latin typeface="Comfortaa SemiBold"/>
                <a:ea typeface="Comfortaa SemiBold"/>
                <a:cs typeface="Comfortaa SemiBold"/>
                <a:sym typeface="Comfortaa SemiBold"/>
              </a:rPr>
              <a:t>8) Results and Recommendations</a:t>
            </a:r>
            <a:endParaRPr lang="tr-TR" sz="1330" dirty="0">
              <a:latin typeface="Comfortaa SemiBold"/>
              <a:ea typeface="Comfortaa SemiBold"/>
              <a:cs typeface="Comfortaa SemiBold"/>
              <a:sym typeface="Comfortaa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18625" y="237100"/>
            <a:ext cx="4045200" cy="1581000"/>
          </a:xfrm>
          <a:prstGeom prst="rect">
            <a:avLst/>
          </a:prstGeom>
        </p:spPr>
        <p:txBody>
          <a:bodyPr spcFirstLastPara="1" wrap="square" lIns="91425" tIns="91425" rIns="91425" bIns="91425" anchor="b" anchorCtr="0">
            <a:noAutofit/>
          </a:bodyPr>
          <a:lstStyle/>
          <a:p>
            <a:pPr marL="457200" lvl="0" indent="-419100" algn="ctr" rtl="0">
              <a:spcBef>
                <a:spcPts val="0"/>
              </a:spcBef>
              <a:spcAft>
                <a:spcPts val="0"/>
              </a:spcAft>
              <a:buSzPts val="3000"/>
              <a:buFont typeface="Comfortaa"/>
              <a:buAutoNum type="arabicParenR"/>
            </a:pPr>
            <a:r>
              <a:rPr lang="en-GB" sz="3000" b="1" dirty="0">
                <a:latin typeface="Comfortaa"/>
                <a:ea typeface="Comfortaa"/>
                <a:cs typeface="Comfortaa"/>
                <a:sym typeface="Comfortaa"/>
              </a:rPr>
              <a:t>Purpose of Creating the Game</a:t>
            </a:r>
            <a:endParaRPr sz="3000" b="1" dirty="0">
              <a:latin typeface="Comfortaa"/>
              <a:ea typeface="Comfortaa"/>
              <a:cs typeface="Comfortaa"/>
              <a:sym typeface="Comfortaa"/>
            </a:endParaRPr>
          </a:p>
        </p:txBody>
      </p:sp>
      <p:sp>
        <p:nvSpPr>
          <p:cNvPr id="70" name="Google Shape;70;p15"/>
          <p:cNvSpPr txBox="1">
            <a:spLocks noGrp="1"/>
          </p:cNvSpPr>
          <p:nvPr>
            <p:ph type="body" idx="2"/>
          </p:nvPr>
        </p:nvSpPr>
        <p:spPr>
          <a:xfrm>
            <a:off x="4939500" y="298950"/>
            <a:ext cx="3837000" cy="4577100"/>
          </a:xfrm>
          <a:prstGeom prst="rect">
            <a:avLst/>
          </a:prstGeom>
        </p:spPr>
        <p:txBody>
          <a:bodyPr spcFirstLastPara="1" wrap="square" lIns="91425" tIns="91425" rIns="91425" bIns="91425" anchor="ctr" anchorCtr="0">
            <a:normAutofit fontScale="85000" lnSpcReduction="10000"/>
          </a:bodyPr>
          <a:lstStyle/>
          <a:p>
            <a:pPr marL="457200" lvl="0" indent="-325755" algn="just" rtl="0">
              <a:spcBef>
                <a:spcPts val="0"/>
              </a:spcBef>
              <a:spcAft>
                <a:spcPts val="0"/>
              </a:spcAft>
              <a:buSzPct val="100000"/>
              <a:buChar char="●"/>
            </a:pPr>
            <a:r>
              <a:rPr lang="en-GB" dirty="0"/>
              <a:t>One of the most important features of the Java programming language is undoubtedly the Object Oriented Programming feature.</a:t>
            </a:r>
          </a:p>
          <a:p>
            <a:pPr marL="457200" lvl="0" indent="-325755" algn="just" rtl="0">
              <a:spcBef>
                <a:spcPts val="0"/>
              </a:spcBef>
              <a:spcAft>
                <a:spcPts val="0"/>
              </a:spcAft>
              <a:buSzPct val="100000"/>
              <a:buChar char="●"/>
            </a:pPr>
            <a:endParaRPr lang="en-GB" dirty="0"/>
          </a:p>
          <a:p>
            <a:pPr marL="457200" lvl="0" indent="-325755" algn="just" rtl="0">
              <a:spcBef>
                <a:spcPts val="0"/>
              </a:spcBef>
              <a:spcAft>
                <a:spcPts val="0"/>
              </a:spcAft>
              <a:buSzPct val="100000"/>
              <a:buChar char="●"/>
            </a:pPr>
            <a:r>
              <a:rPr lang="en-GB" dirty="0"/>
              <a:t>Except for Minecraft, the Java language is no longer used in today's gaming industry. That's why we decided to make a game, because there are multiple objects in games.</a:t>
            </a:r>
          </a:p>
          <a:p>
            <a:pPr marL="457200" lvl="0" indent="-325755" algn="just" rtl="0">
              <a:spcBef>
                <a:spcPts val="0"/>
              </a:spcBef>
              <a:spcAft>
                <a:spcPts val="0"/>
              </a:spcAft>
              <a:buSzPct val="100000"/>
              <a:buChar char="●"/>
            </a:pPr>
            <a:endParaRPr lang="en-GB" dirty="0"/>
          </a:p>
          <a:p>
            <a:pPr marL="457200" lvl="0" indent="-325755" algn="just" rtl="0">
              <a:spcBef>
                <a:spcPts val="0"/>
              </a:spcBef>
              <a:spcAft>
                <a:spcPts val="0"/>
              </a:spcAft>
              <a:buSzPct val="100000"/>
              <a:buChar char="●"/>
            </a:pPr>
            <a:r>
              <a:rPr lang="en-GB" dirty="0"/>
              <a:t>The main idea behind this project is to examine why Java is not widely used in the gaming industry today by making a game using Java.</a:t>
            </a:r>
            <a:endParaRPr dirty="0"/>
          </a:p>
        </p:txBody>
      </p:sp>
      <p:pic>
        <p:nvPicPr>
          <p:cNvPr id="71" name="Google Shape;71;p15"/>
          <p:cNvPicPr preferRelativeResize="0"/>
          <p:nvPr/>
        </p:nvPicPr>
        <p:blipFill>
          <a:blip r:embed="rId3">
            <a:alphaModFix/>
          </a:blip>
          <a:stretch>
            <a:fillRect/>
          </a:stretch>
        </p:blipFill>
        <p:spPr>
          <a:xfrm>
            <a:off x="572287" y="2091025"/>
            <a:ext cx="3337875" cy="2593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265500" y="514349"/>
            <a:ext cx="4045200" cy="11551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3000" b="1" dirty="0">
                <a:latin typeface="Comfortaa"/>
                <a:ea typeface="Comfortaa"/>
                <a:cs typeface="Comfortaa"/>
                <a:sym typeface="Comfortaa"/>
              </a:rPr>
              <a:t>2) </a:t>
            </a:r>
            <a:r>
              <a:rPr lang="es-419" sz="3000" b="1" dirty="0" err="1">
                <a:latin typeface="Comfortaa"/>
                <a:ea typeface="Comfortaa"/>
                <a:cs typeface="Comfortaa"/>
                <a:sym typeface="Comfortaa"/>
              </a:rPr>
              <a:t>Scope</a:t>
            </a:r>
            <a:r>
              <a:rPr lang="es-419" sz="3000" b="1" dirty="0">
                <a:latin typeface="Comfortaa"/>
                <a:ea typeface="Comfortaa"/>
                <a:cs typeface="Comfortaa"/>
                <a:sym typeface="Comfortaa"/>
              </a:rPr>
              <a:t> </a:t>
            </a:r>
            <a:r>
              <a:rPr lang="es-419" sz="3000" b="1" dirty="0" err="1">
                <a:latin typeface="Comfortaa"/>
                <a:ea typeface="Comfortaa"/>
                <a:cs typeface="Comfortaa"/>
                <a:sym typeface="Comfortaa"/>
              </a:rPr>
              <a:t>of</a:t>
            </a:r>
            <a:r>
              <a:rPr lang="es-419" sz="3000" b="1" dirty="0">
                <a:latin typeface="Comfortaa"/>
                <a:ea typeface="Comfortaa"/>
                <a:cs typeface="Comfortaa"/>
                <a:sym typeface="Comfortaa"/>
              </a:rPr>
              <a:t> </a:t>
            </a:r>
            <a:r>
              <a:rPr lang="es-419" sz="3000" b="1" dirty="0" err="1">
                <a:latin typeface="Comfortaa"/>
                <a:ea typeface="Comfortaa"/>
                <a:cs typeface="Comfortaa"/>
                <a:sym typeface="Comfortaa"/>
              </a:rPr>
              <a:t>the</a:t>
            </a:r>
            <a:r>
              <a:rPr lang="es-419" sz="3000" b="1" dirty="0">
                <a:latin typeface="Comfortaa"/>
                <a:ea typeface="Comfortaa"/>
                <a:cs typeface="Comfortaa"/>
                <a:sym typeface="Comfortaa"/>
              </a:rPr>
              <a:t> </a:t>
            </a:r>
            <a:r>
              <a:rPr lang="es-419" sz="3000" b="1" dirty="0" err="1">
                <a:latin typeface="Comfortaa"/>
                <a:ea typeface="Comfortaa"/>
                <a:cs typeface="Comfortaa"/>
                <a:sym typeface="Comfortaa"/>
              </a:rPr>
              <a:t>Game</a:t>
            </a:r>
            <a:endParaRPr sz="3000" b="1" dirty="0">
              <a:latin typeface="Comfortaa"/>
              <a:ea typeface="Comfortaa"/>
              <a:cs typeface="Comfortaa"/>
              <a:sym typeface="Comfortaa"/>
            </a:endParaRPr>
          </a:p>
        </p:txBody>
      </p:sp>
      <p:sp>
        <p:nvSpPr>
          <p:cNvPr id="77" name="Google Shape;77;p16"/>
          <p:cNvSpPr txBox="1">
            <a:spLocks noGrp="1"/>
          </p:cNvSpPr>
          <p:nvPr>
            <p:ph type="body" idx="2"/>
          </p:nvPr>
        </p:nvSpPr>
        <p:spPr>
          <a:xfrm>
            <a:off x="4939500" y="280550"/>
            <a:ext cx="3837000" cy="4613700"/>
          </a:xfrm>
          <a:prstGeom prst="rect">
            <a:avLst/>
          </a:prstGeom>
        </p:spPr>
        <p:txBody>
          <a:bodyPr spcFirstLastPara="1" wrap="square" lIns="91425" tIns="91425" rIns="91425" bIns="91425" anchor="ctr" anchorCtr="0">
            <a:normAutofit fontScale="85000" lnSpcReduction="10000"/>
          </a:bodyPr>
          <a:lstStyle/>
          <a:p>
            <a:pPr marL="457200" lvl="0" indent="-317182" algn="just" rtl="0">
              <a:spcBef>
                <a:spcPts val="0"/>
              </a:spcBef>
              <a:spcAft>
                <a:spcPts val="0"/>
              </a:spcAft>
              <a:buSzPct val="100000"/>
              <a:buChar char="●"/>
            </a:pPr>
            <a:r>
              <a:rPr lang="en-GB" dirty="0"/>
              <a:t>The main idea of ​​the game is that mini monsters fight each other.</a:t>
            </a:r>
          </a:p>
          <a:p>
            <a:pPr marL="457200" lvl="0" indent="-317182" algn="just" rtl="0">
              <a:spcBef>
                <a:spcPts val="0"/>
              </a:spcBef>
              <a:spcAft>
                <a:spcPts val="0"/>
              </a:spcAft>
              <a:buSzPct val="100000"/>
              <a:buChar char="●"/>
            </a:pPr>
            <a:endParaRPr lang="en-GB" dirty="0"/>
          </a:p>
          <a:p>
            <a:pPr marL="457200" lvl="0" indent="-317182" algn="just" rtl="0">
              <a:spcBef>
                <a:spcPts val="0"/>
              </a:spcBef>
              <a:spcAft>
                <a:spcPts val="0"/>
              </a:spcAft>
              <a:buSzPct val="100000"/>
              <a:buChar char="●"/>
            </a:pPr>
            <a:r>
              <a:rPr lang="en-GB" dirty="0"/>
              <a:t>Java, JavaFX and SceneBuilder technologies were used to make this game. In addition, 9 different classes, 2 different abstract classes, 3 interfaces, 1 Exception, 5 FXML files, photos for the background and monsters, and finally music were used in this project.</a:t>
            </a:r>
          </a:p>
          <a:p>
            <a:pPr marL="457200" lvl="0" indent="-317182" algn="just" rtl="0">
              <a:spcBef>
                <a:spcPts val="0"/>
              </a:spcBef>
              <a:spcAft>
                <a:spcPts val="0"/>
              </a:spcAft>
              <a:buSzPct val="100000"/>
              <a:buChar char="●"/>
            </a:pPr>
            <a:endParaRPr lang="en-GB" dirty="0"/>
          </a:p>
          <a:p>
            <a:pPr marL="457200" lvl="0" indent="-317182" algn="just" rtl="0">
              <a:spcBef>
                <a:spcPts val="0"/>
              </a:spcBef>
              <a:spcAft>
                <a:spcPts val="0"/>
              </a:spcAft>
              <a:buSzPct val="100000"/>
              <a:buChar char="●"/>
            </a:pPr>
            <a:r>
              <a:rPr lang="en-GB" dirty="0"/>
              <a:t>While Murad was mainly involved in the production of the login screen and in-game screen of this project, Juan was mainly involved in the production of the loading screens and in-game mechanics.</a:t>
            </a:r>
            <a:endParaRPr dirty="0"/>
          </a:p>
        </p:txBody>
      </p:sp>
      <p:pic>
        <p:nvPicPr>
          <p:cNvPr id="1026" name="Picture 2" descr="Pikachu | Pokédex">
            <a:extLst>
              <a:ext uri="{FF2B5EF4-FFF2-40B4-BE49-F238E27FC236}">
                <a16:creationId xmlns:a16="http://schemas.microsoft.com/office/drawing/2014/main" id="{FA892E85-1354-D2CE-1FF9-DBBF7B27A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34" y="1960118"/>
            <a:ext cx="2934132" cy="29341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265500" y="212275"/>
            <a:ext cx="4045200" cy="1200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3000" b="1" dirty="0">
                <a:latin typeface="Comfortaa"/>
                <a:ea typeface="Comfortaa"/>
                <a:cs typeface="Comfortaa"/>
                <a:sym typeface="Comfortaa"/>
              </a:rPr>
              <a:t>3) Technologies Used</a:t>
            </a:r>
            <a:endParaRPr sz="3000" b="1" dirty="0">
              <a:latin typeface="Comfortaa"/>
              <a:ea typeface="Comfortaa"/>
              <a:cs typeface="Comfortaa"/>
              <a:sym typeface="Comfortaa"/>
            </a:endParaRPr>
          </a:p>
        </p:txBody>
      </p:sp>
      <p:sp>
        <p:nvSpPr>
          <p:cNvPr id="84" name="Google Shape;84;p1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fontScale="92500" lnSpcReduction="10000"/>
          </a:bodyPr>
          <a:lstStyle/>
          <a:p>
            <a:pPr marL="457200" lvl="0" indent="-334327" algn="just" rtl="0">
              <a:spcBef>
                <a:spcPts val="0"/>
              </a:spcBef>
              <a:spcAft>
                <a:spcPts val="0"/>
              </a:spcAft>
              <a:buSzPct val="100000"/>
              <a:buChar char="●"/>
            </a:pPr>
            <a:r>
              <a:rPr lang="en-GB" dirty="0"/>
              <a:t>Java Programming Language</a:t>
            </a:r>
          </a:p>
          <a:p>
            <a:pPr marL="457200" lvl="0" indent="-334327" algn="just" rtl="0">
              <a:spcBef>
                <a:spcPts val="0"/>
              </a:spcBef>
              <a:spcAft>
                <a:spcPts val="0"/>
              </a:spcAft>
              <a:buSzPct val="100000"/>
              <a:buChar char="●"/>
            </a:pPr>
            <a:endParaRPr lang="en-GB" dirty="0"/>
          </a:p>
          <a:p>
            <a:pPr marL="457200" lvl="0" indent="-334327" algn="just" rtl="0">
              <a:spcBef>
                <a:spcPts val="0"/>
              </a:spcBef>
              <a:spcAft>
                <a:spcPts val="0"/>
              </a:spcAft>
              <a:buSzPct val="100000"/>
              <a:buChar char="●"/>
            </a:pPr>
            <a:r>
              <a:rPr lang="en-GB" dirty="0"/>
              <a:t>JavaFX Library: It is one of the most important libraries used to create games.</a:t>
            </a:r>
          </a:p>
          <a:p>
            <a:pPr marL="457200" lvl="0" indent="-334327" algn="just" rtl="0">
              <a:spcBef>
                <a:spcPts val="0"/>
              </a:spcBef>
              <a:spcAft>
                <a:spcPts val="0"/>
              </a:spcAft>
              <a:buSzPct val="100000"/>
              <a:buChar char="●"/>
            </a:pPr>
            <a:endParaRPr lang="en-GB" dirty="0"/>
          </a:p>
          <a:p>
            <a:pPr marL="457200" lvl="0" indent="-334327" algn="just" rtl="0">
              <a:spcBef>
                <a:spcPts val="0"/>
              </a:spcBef>
              <a:spcAft>
                <a:spcPts val="0"/>
              </a:spcAft>
              <a:buSzPct val="100000"/>
              <a:buChar char="●"/>
            </a:pPr>
            <a:r>
              <a:rPr lang="en-GB" dirty="0"/>
              <a:t>SceneBuilder Application: It allows us to edit the FXML files that the JavaFX library uses as an interface, with the help of an interface instead of editing them by coding.</a:t>
            </a:r>
            <a:endParaRPr dirty="0"/>
          </a:p>
        </p:txBody>
      </p:sp>
      <p:pic>
        <p:nvPicPr>
          <p:cNvPr id="85" name="Google Shape;85;p17"/>
          <p:cNvPicPr preferRelativeResize="0"/>
          <p:nvPr/>
        </p:nvPicPr>
        <p:blipFill>
          <a:blip r:embed="rId3">
            <a:alphaModFix/>
          </a:blip>
          <a:stretch>
            <a:fillRect/>
          </a:stretch>
        </p:blipFill>
        <p:spPr>
          <a:xfrm>
            <a:off x="2175000" y="3511488"/>
            <a:ext cx="2135700" cy="907675"/>
          </a:xfrm>
          <a:prstGeom prst="rect">
            <a:avLst/>
          </a:prstGeom>
          <a:noFill/>
          <a:ln>
            <a:noFill/>
          </a:ln>
        </p:spPr>
      </p:pic>
      <p:pic>
        <p:nvPicPr>
          <p:cNvPr id="86" name="Google Shape;86;p17"/>
          <p:cNvPicPr preferRelativeResize="0"/>
          <p:nvPr/>
        </p:nvPicPr>
        <p:blipFill rotWithShape="1">
          <a:blip r:embed="rId4">
            <a:alphaModFix/>
          </a:blip>
          <a:srcRect l="33449" r="34932"/>
          <a:stretch/>
        </p:blipFill>
        <p:spPr>
          <a:xfrm>
            <a:off x="265500" y="2015801"/>
            <a:ext cx="1449549" cy="2578700"/>
          </a:xfrm>
          <a:prstGeom prst="rect">
            <a:avLst/>
          </a:prstGeom>
          <a:noFill/>
          <a:ln>
            <a:noFill/>
          </a:ln>
        </p:spPr>
      </p:pic>
      <p:pic>
        <p:nvPicPr>
          <p:cNvPr id="87" name="Google Shape;87;p17"/>
          <p:cNvPicPr preferRelativeResize="0"/>
          <p:nvPr/>
        </p:nvPicPr>
        <p:blipFill>
          <a:blip r:embed="rId5">
            <a:alphaModFix/>
          </a:blip>
          <a:stretch>
            <a:fillRect/>
          </a:stretch>
        </p:blipFill>
        <p:spPr>
          <a:xfrm>
            <a:off x="2642825" y="2206000"/>
            <a:ext cx="1200049" cy="12000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551443" y="415662"/>
            <a:ext cx="3390000" cy="6315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419" sz="2500" b="1" dirty="0">
                <a:latin typeface="Comfortaa"/>
                <a:ea typeface="Comfortaa"/>
                <a:cs typeface="Comfortaa"/>
                <a:sym typeface="Comfortaa"/>
              </a:rPr>
              <a:t>4) </a:t>
            </a:r>
            <a:r>
              <a:rPr lang="es-419" sz="2500" b="1" dirty="0" err="1">
                <a:latin typeface="Comfortaa"/>
                <a:ea typeface="Comfortaa"/>
                <a:cs typeface="Comfortaa"/>
                <a:sym typeface="Comfortaa"/>
              </a:rPr>
              <a:t>Architecture</a:t>
            </a:r>
            <a:r>
              <a:rPr lang="es-419" sz="2500" b="1" dirty="0">
                <a:latin typeface="Comfortaa"/>
                <a:ea typeface="Comfortaa"/>
                <a:cs typeface="Comfortaa"/>
                <a:sym typeface="Comfortaa"/>
              </a:rPr>
              <a:t> </a:t>
            </a:r>
            <a:r>
              <a:rPr lang="es-419" sz="2500" b="1" dirty="0" err="1">
                <a:latin typeface="Comfortaa"/>
                <a:ea typeface="Comfortaa"/>
                <a:cs typeface="Comfortaa"/>
                <a:sym typeface="Comfortaa"/>
              </a:rPr>
              <a:t>of</a:t>
            </a:r>
            <a:r>
              <a:rPr lang="es-419" sz="2500" b="1" dirty="0">
                <a:latin typeface="Comfortaa"/>
                <a:ea typeface="Comfortaa"/>
                <a:cs typeface="Comfortaa"/>
                <a:sym typeface="Comfortaa"/>
              </a:rPr>
              <a:t> </a:t>
            </a:r>
            <a:r>
              <a:rPr lang="es-419" sz="2500" b="1" dirty="0" err="1">
                <a:latin typeface="Comfortaa"/>
                <a:ea typeface="Comfortaa"/>
                <a:cs typeface="Comfortaa"/>
                <a:sym typeface="Comfortaa"/>
              </a:rPr>
              <a:t>the</a:t>
            </a:r>
            <a:r>
              <a:rPr lang="es-419" sz="2500" b="1" dirty="0">
                <a:latin typeface="Comfortaa"/>
                <a:ea typeface="Comfortaa"/>
                <a:cs typeface="Comfortaa"/>
                <a:sym typeface="Comfortaa"/>
              </a:rPr>
              <a:t> </a:t>
            </a:r>
            <a:r>
              <a:rPr lang="es-419" sz="2500" b="1" dirty="0" err="1">
                <a:latin typeface="Comfortaa"/>
                <a:ea typeface="Comfortaa"/>
                <a:cs typeface="Comfortaa"/>
                <a:sym typeface="Comfortaa"/>
              </a:rPr>
              <a:t>Game</a:t>
            </a:r>
            <a:endParaRPr sz="2500" b="1" dirty="0">
              <a:latin typeface="Comfortaa"/>
              <a:ea typeface="Comfortaa"/>
              <a:cs typeface="Comfortaa"/>
              <a:sym typeface="Comfortaa"/>
            </a:endParaRPr>
          </a:p>
        </p:txBody>
      </p:sp>
      <p:pic>
        <p:nvPicPr>
          <p:cNvPr id="93" name="Google Shape;93;p18"/>
          <p:cNvPicPr preferRelativeResize="0"/>
          <p:nvPr/>
        </p:nvPicPr>
        <p:blipFill>
          <a:blip r:embed="rId3">
            <a:alphaModFix/>
          </a:blip>
          <a:stretch>
            <a:fillRect/>
          </a:stretch>
        </p:blipFill>
        <p:spPr>
          <a:xfrm>
            <a:off x="826440" y="1277615"/>
            <a:ext cx="7491119" cy="3635460"/>
          </a:xfrm>
          <a:prstGeom prst="rect">
            <a:avLst/>
          </a:prstGeom>
          <a:noFill/>
          <a:ln>
            <a:noFill/>
          </a:ln>
        </p:spPr>
      </p:pic>
      <p:sp>
        <p:nvSpPr>
          <p:cNvPr id="94" name="Google Shape;94;p18"/>
          <p:cNvSpPr txBox="1"/>
          <p:nvPr/>
        </p:nvSpPr>
        <p:spPr>
          <a:xfrm>
            <a:off x="3853020" y="438270"/>
            <a:ext cx="4968900" cy="5862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fr-FR" dirty="0">
                <a:solidFill>
                  <a:schemeClr val="dk2"/>
                </a:solidFill>
              </a:rPr>
              <a:t>9 Classes, 2 Abstract Classes, 3 Interfaces, 1 Exception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265500" y="290199"/>
            <a:ext cx="4045200" cy="1871109"/>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s-419" sz="3000" b="1" dirty="0">
                <a:latin typeface="Comfortaa"/>
                <a:ea typeface="Comfortaa"/>
                <a:cs typeface="Comfortaa"/>
                <a:sym typeface="Comfortaa"/>
              </a:rPr>
              <a:t>5) </a:t>
            </a:r>
            <a:r>
              <a:rPr lang="en-GB" sz="3000" b="1" dirty="0">
                <a:latin typeface="Comfortaa"/>
                <a:ea typeface="Comfortaa"/>
                <a:cs typeface="Comfortaa"/>
                <a:sym typeface="Comfortaa"/>
              </a:rPr>
              <a:t>Technical Structure and Working Logic of the Game</a:t>
            </a:r>
            <a:endParaRPr sz="3000" b="1" dirty="0">
              <a:latin typeface="Comfortaa"/>
              <a:ea typeface="Comfortaa"/>
              <a:cs typeface="Comfortaa"/>
              <a:sym typeface="Comfortaa"/>
            </a:endParaRPr>
          </a:p>
        </p:txBody>
      </p:sp>
      <p:sp>
        <p:nvSpPr>
          <p:cNvPr id="100" name="Google Shape;100;p19"/>
          <p:cNvSpPr txBox="1">
            <a:spLocks noGrp="1"/>
          </p:cNvSpPr>
          <p:nvPr>
            <p:ph type="body" idx="2"/>
          </p:nvPr>
        </p:nvSpPr>
        <p:spPr>
          <a:xfrm>
            <a:off x="4920825" y="426450"/>
            <a:ext cx="3837000" cy="4290600"/>
          </a:xfrm>
          <a:prstGeom prst="rect">
            <a:avLst/>
          </a:prstGeom>
        </p:spPr>
        <p:txBody>
          <a:bodyPr spcFirstLastPara="1" wrap="square" lIns="91425" tIns="91425" rIns="91425" bIns="91425" anchor="ctr" anchorCtr="0">
            <a:normAutofit fontScale="92500" lnSpcReduction="20000"/>
          </a:bodyPr>
          <a:lstStyle/>
          <a:p>
            <a:pPr marL="457200" lvl="0" indent="-317182" algn="just" rtl="0">
              <a:spcBef>
                <a:spcPts val="0"/>
              </a:spcBef>
              <a:spcAft>
                <a:spcPts val="0"/>
              </a:spcAft>
              <a:buSzPct val="100000"/>
              <a:buChar char="●"/>
            </a:pPr>
            <a:r>
              <a:rPr lang="en-GB" dirty="0"/>
              <a:t>MikuriApplication runs first to start the game.</a:t>
            </a:r>
          </a:p>
          <a:p>
            <a:pPr marL="457200" lvl="0" indent="-317182" algn="just" rtl="0">
              <a:spcBef>
                <a:spcPts val="0"/>
              </a:spcBef>
              <a:spcAft>
                <a:spcPts val="0"/>
              </a:spcAft>
              <a:buSzPct val="100000"/>
              <a:buChar char="●"/>
            </a:pPr>
            <a:endParaRPr lang="en-GB" dirty="0"/>
          </a:p>
          <a:p>
            <a:pPr marL="457200" lvl="0" indent="-317182" algn="just" rtl="0">
              <a:spcBef>
                <a:spcPts val="0"/>
              </a:spcBef>
              <a:spcAft>
                <a:spcPts val="0"/>
              </a:spcAft>
              <a:buSzPct val="100000"/>
              <a:buChar char="●"/>
            </a:pPr>
            <a:r>
              <a:rPr lang="en-GB" dirty="0"/>
              <a:t>Then StartController is run and the loading screen appears.</a:t>
            </a:r>
          </a:p>
          <a:p>
            <a:pPr marL="457200" lvl="0" indent="-317182" algn="just" rtl="0">
              <a:spcBef>
                <a:spcPts val="0"/>
              </a:spcBef>
              <a:spcAft>
                <a:spcPts val="0"/>
              </a:spcAft>
              <a:buSzPct val="100000"/>
              <a:buChar char="●"/>
            </a:pPr>
            <a:endParaRPr lang="en-GB" dirty="0"/>
          </a:p>
          <a:p>
            <a:pPr marL="457200" lvl="0" indent="-317182" algn="just" rtl="0">
              <a:spcBef>
                <a:spcPts val="0"/>
              </a:spcBef>
              <a:spcAft>
                <a:spcPts val="0"/>
              </a:spcAft>
              <a:buSzPct val="100000"/>
              <a:buChar char="●"/>
            </a:pPr>
            <a:r>
              <a:rPr lang="en-GB" dirty="0"/>
              <a:t>Finally, the main menu is loaded and the main menu becomes functional according to the MikuriController class.</a:t>
            </a:r>
          </a:p>
          <a:p>
            <a:pPr marL="457200" lvl="0" indent="-317182" algn="just" rtl="0">
              <a:spcBef>
                <a:spcPts val="0"/>
              </a:spcBef>
              <a:spcAft>
                <a:spcPts val="0"/>
              </a:spcAft>
              <a:buSzPct val="100000"/>
              <a:buChar char="●"/>
            </a:pPr>
            <a:endParaRPr lang="en-GB" dirty="0"/>
          </a:p>
          <a:p>
            <a:pPr marL="457200" lvl="0" indent="-317182" algn="just" rtl="0">
              <a:spcBef>
                <a:spcPts val="0"/>
              </a:spcBef>
              <a:spcAft>
                <a:spcPts val="0"/>
              </a:spcAft>
              <a:buSzPct val="100000"/>
              <a:buChar char="●"/>
            </a:pPr>
            <a:r>
              <a:rPr lang="en-GB" dirty="0"/>
              <a:t>The main menu contains 5 important elements:</a:t>
            </a:r>
          </a:p>
          <a:p>
            <a:pPr marL="140018" lvl="0" indent="0" algn="just" rtl="0">
              <a:spcBef>
                <a:spcPts val="0"/>
              </a:spcBef>
              <a:spcAft>
                <a:spcPts val="0"/>
              </a:spcAft>
              <a:buSzPct val="100000"/>
              <a:buNone/>
            </a:pPr>
            <a:endParaRPr lang="en-GB" dirty="0"/>
          </a:p>
          <a:p>
            <a:pPr marL="140018" lvl="0" indent="0" algn="just" rtl="0">
              <a:spcBef>
                <a:spcPts val="0"/>
              </a:spcBef>
              <a:spcAft>
                <a:spcPts val="0"/>
              </a:spcAft>
              <a:buSzPct val="100000"/>
              <a:buNone/>
            </a:pPr>
            <a:r>
              <a:rPr lang="en-GB" dirty="0"/>
              <a:t>Credits, New Game, Exit Game, Victories, Volume Slider.</a:t>
            </a:r>
            <a:endParaRPr dirty="0"/>
          </a:p>
        </p:txBody>
      </p:sp>
      <p:pic>
        <p:nvPicPr>
          <p:cNvPr id="101" name="Google Shape;101;p19"/>
          <p:cNvPicPr preferRelativeResize="0"/>
          <p:nvPr/>
        </p:nvPicPr>
        <p:blipFill>
          <a:blip r:embed="rId3">
            <a:alphaModFix/>
          </a:blip>
          <a:stretch>
            <a:fillRect/>
          </a:stretch>
        </p:blipFill>
        <p:spPr>
          <a:xfrm>
            <a:off x="265500" y="2503487"/>
            <a:ext cx="1969626" cy="1472666"/>
          </a:xfrm>
          <a:prstGeom prst="rect">
            <a:avLst/>
          </a:prstGeom>
          <a:noFill/>
          <a:ln>
            <a:noFill/>
          </a:ln>
        </p:spPr>
      </p:pic>
      <p:pic>
        <p:nvPicPr>
          <p:cNvPr id="102" name="Google Shape;102;p19"/>
          <p:cNvPicPr preferRelativeResize="0"/>
          <p:nvPr/>
        </p:nvPicPr>
        <p:blipFill>
          <a:blip r:embed="rId4">
            <a:alphaModFix/>
          </a:blip>
          <a:stretch>
            <a:fillRect/>
          </a:stretch>
        </p:blipFill>
        <p:spPr>
          <a:xfrm>
            <a:off x="2341075" y="3239820"/>
            <a:ext cx="1969625" cy="14772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83088" y="233450"/>
            <a:ext cx="2064225" cy="1527432"/>
          </a:xfrm>
          <a:prstGeom prst="rect">
            <a:avLst/>
          </a:prstGeom>
          <a:noFill/>
          <a:ln>
            <a:noFill/>
          </a:ln>
        </p:spPr>
      </p:pic>
      <p:pic>
        <p:nvPicPr>
          <p:cNvPr id="108" name="Google Shape;108;p20"/>
          <p:cNvPicPr preferRelativeResize="0"/>
          <p:nvPr/>
        </p:nvPicPr>
        <p:blipFill>
          <a:blip r:embed="rId4">
            <a:alphaModFix/>
          </a:blip>
          <a:stretch>
            <a:fillRect/>
          </a:stretch>
        </p:blipFill>
        <p:spPr>
          <a:xfrm>
            <a:off x="2371513" y="1110013"/>
            <a:ext cx="2064226" cy="1537125"/>
          </a:xfrm>
          <a:prstGeom prst="rect">
            <a:avLst/>
          </a:prstGeom>
          <a:noFill/>
          <a:ln>
            <a:noFill/>
          </a:ln>
        </p:spPr>
      </p:pic>
      <p:pic>
        <p:nvPicPr>
          <p:cNvPr id="109" name="Google Shape;109;p20"/>
          <p:cNvPicPr preferRelativeResize="0"/>
          <p:nvPr/>
        </p:nvPicPr>
        <p:blipFill>
          <a:blip r:embed="rId5">
            <a:alphaModFix/>
          </a:blip>
          <a:stretch>
            <a:fillRect/>
          </a:stretch>
        </p:blipFill>
        <p:spPr>
          <a:xfrm>
            <a:off x="92350" y="2164350"/>
            <a:ext cx="2045702" cy="1527425"/>
          </a:xfrm>
          <a:prstGeom prst="rect">
            <a:avLst/>
          </a:prstGeom>
          <a:noFill/>
          <a:ln>
            <a:noFill/>
          </a:ln>
        </p:spPr>
      </p:pic>
      <p:sp>
        <p:nvSpPr>
          <p:cNvPr id="110" name="Google Shape;110;p20"/>
          <p:cNvSpPr txBox="1">
            <a:spLocks noGrp="1"/>
          </p:cNvSpPr>
          <p:nvPr>
            <p:ph type="body" idx="2"/>
          </p:nvPr>
        </p:nvSpPr>
        <p:spPr>
          <a:xfrm>
            <a:off x="4920825" y="426450"/>
            <a:ext cx="3837000" cy="4290600"/>
          </a:xfrm>
          <a:prstGeom prst="rect">
            <a:avLst/>
          </a:prstGeom>
        </p:spPr>
        <p:txBody>
          <a:bodyPr spcFirstLastPara="1" wrap="square" lIns="91425" tIns="91425" rIns="91425" bIns="91425" anchor="ctr" anchorCtr="0">
            <a:normAutofit fontScale="92500" lnSpcReduction="10000"/>
          </a:bodyPr>
          <a:lstStyle/>
          <a:p>
            <a:pPr marL="457200" lvl="0" indent="-325755" algn="just" rtl="0">
              <a:spcBef>
                <a:spcPts val="0"/>
              </a:spcBef>
              <a:spcAft>
                <a:spcPts val="0"/>
              </a:spcAft>
              <a:buSzPct val="100000"/>
              <a:buChar char="●"/>
            </a:pPr>
            <a:r>
              <a:rPr lang="en-GB" dirty="0"/>
              <a:t>Credits: Shows the game creators.</a:t>
            </a:r>
          </a:p>
          <a:p>
            <a:pPr marL="457200" lvl="0" indent="-325755" algn="just" rtl="0">
              <a:spcBef>
                <a:spcPts val="0"/>
              </a:spcBef>
              <a:spcAft>
                <a:spcPts val="0"/>
              </a:spcAft>
              <a:buSzPct val="100000"/>
              <a:buChar char="●"/>
            </a:pPr>
            <a:endParaRPr lang="en-GB" dirty="0"/>
          </a:p>
          <a:p>
            <a:pPr marL="457200" lvl="0" indent="-325755" algn="just" rtl="0">
              <a:spcBef>
                <a:spcPts val="0"/>
              </a:spcBef>
              <a:spcAft>
                <a:spcPts val="0"/>
              </a:spcAft>
              <a:buSzPct val="100000"/>
              <a:buChar char="●"/>
            </a:pPr>
            <a:r>
              <a:rPr lang="en-GB" dirty="0"/>
              <a:t>Exit Game: After initially asking "Are you sure?", pressing the yes button exits the game, pressing the no button returns to the main menu.</a:t>
            </a:r>
          </a:p>
          <a:p>
            <a:pPr marL="457200" lvl="0" indent="-325755" algn="just" rtl="0">
              <a:spcBef>
                <a:spcPts val="0"/>
              </a:spcBef>
              <a:spcAft>
                <a:spcPts val="0"/>
              </a:spcAft>
              <a:buSzPct val="100000"/>
              <a:buChar char="●"/>
            </a:pPr>
            <a:endParaRPr lang="en-GB" dirty="0"/>
          </a:p>
          <a:p>
            <a:pPr marL="457200" lvl="0" indent="-325755" algn="just" rtl="0">
              <a:spcBef>
                <a:spcPts val="0"/>
              </a:spcBef>
              <a:spcAft>
                <a:spcPts val="0"/>
              </a:spcAft>
              <a:buSzPct val="100000"/>
              <a:buChar char="●"/>
            </a:pPr>
            <a:r>
              <a:rPr lang="en-GB" dirty="0"/>
              <a:t>Volume Slider: Adjusts the volume of the game music.</a:t>
            </a:r>
          </a:p>
          <a:p>
            <a:pPr marL="457200" lvl="0" indent="-325755" algn="just" rtl="0">
              <a:spcBef>
                <a:spcPts val="0"/>
              </a:spcBef>
              <a:spcAft>
                <a:spcPts val="0"/>
              </a:spcAft>
              <a:buSzPct val="100000"/>
              <a:buChar char="●"/>
            </a:pPr>
            <a:endParaRPr lang="en-GB" dirty="0"/>
          </a:p>
          <a:p>
            <a:pPr marL="457200" lvl="0" indent="-325755" algn="just" rtl="0">
              <a:spcBef>
                <a:spcPts val="0"/>
              </a:spcBef>
              <a:spcAft>
                <a:spcPts val="0"/>
              </a:spcAft>
              <a:buSzPct val="100000"/>
              <a:buChar char="●"/>
            </a:pPr>
            <a:r>
              <a:rPr lang="en-GB" dirty="0"/>
              <a:t>Victories: Shows who won the games at what time.</a:t>
            </a:r>
            <a:endParaRPr dirty="0"/>
          </a:p>
        </p:txBody>
      </p:sp>
      <p:pic>
        <p:nvPicPr>
          <p:cNvPr id="111" name="Google Shape;111;p20"/>
          <p:cNvPicPr preferRelativeResize="0"/>
          <p:nvPr/>
        </p:nvPicPr>
        <p:blipFill>
          <a:blip r:embed="rId6">
            <a:alphaModFix/>
          </a:blip>
          <a:stretch>
            <a:fillRect/>
          </a:stretch>
        </p:blipFill>
        <p:spPr>
          <a:xfrm>
            <a:off x="636685" y="3938750"/>
            <a:ext cx="957038" cy="904700"/>
          </a:xfrm>
          <a:prstGeom prst="rect">
            <a:avLst/>
          </a:prstGeom>
          <a:noFill/>
          <a:ln>
            <a:noFill/>
          </a:ln>
        </p:spPr>
      </p:pic>
      <p:pic>
        <p:nvPicPr>
          <p:cNvPr id="112" name="Google Shape;112;p20"/>
          <p:cNvPicPr preferRelativeResize="0"/>
          <p:nvPr/>
        </p:nvPicPr>
        <p:blipFill>
          <a:blip r:embed="rId7">
            <a:alphaModFix/>
          </a:blip>
          <a:stretch>
            <a:fillRect/>
          </a:stretch>
        </p:blipFill>
        <p:spPr>
          <a:xfrm>
            <a:off x="2371524" y="3289750"/>
            <a:ext cx="2064226" cy="15536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body" idx="2"/>
          </p:nvPr>
        </p:nvSpPr>
        <p:spPr>
          <a:xfrm>
            <a:off x="4920825" y="426450"/>
            <a:ext cx="3837000" cy="4290600"/>
          </a:xfrm>
          <a:prstGeom prst="rect">
            <a:avLst/>
          </a:prstGeom>
        </p:spPr>
        <p:txBody>
          <a:bodyPr spcFirstLastPara="1" wrap="square" lIns="91425" tIns="91425" rIns="91425" bIns="91425" anchor="ctr" anchorCtr="0">
            <a:normAutofit fontScale="77500" lnSpcReduction="20000"/>
          </a:bodyPr>
          <a:lstStyle/>
          <a:p>
            <a:pPr marL="457200" lvl="0" indent="-308610" algn="just" rtl="0">
              <a:spcBef>
                <a:spcPts val="0"/>
              </a:spcBef>
              <a:spcAft>
                <a:spcPts val="0"/>
              </a:spcAft>
              <a:buSzPct val="100000"/>
              <a:buChar char="●"/>
            </a:pPr>
            <a:r>
              <a:rPr lang="en-GB" dirty="0"/>
              <a:t>New Game: It displays the loading screen before starting a new game, then starts a new game.</a:t>
            </a:r>
          </a:p>
          <a:p>
            <a:pPr marL="457200" lvl="0" indent="-308610" algn="just" rtl="0">
              <a:spcBef>
                <a:spcPts val="0"/>
              </a:spcBef>
              <a:spcAft>
                <a:spcPts val="0"/>
              </a:spcAft>
              <a:buSzPct val="100000"/>
              <a:buChar char="●"/>
            </a:pPr>
            <a:endParaRPr lang="en-GB" dirty="0"/>
          </a:p>
          <a:p>
            <a:pPr marL="457200" lvl="0" indent="-308610" algn="just" rtl="0">
              <a:spcBef>
                <a:spcPts val="0"/>
              </a:spcBef>
              <a:spcAft>
                <a:spcPts val="0"/>
              </a:spcAft>
              <a:buSzPct val="100000"/>
              <a:buChar char="●"/>
            </a:pPr>
            <a:r>
              <a:rPr lang="en-GB" dirty="0"/>
              <a:t>When the in-game screen is loading, the mini monsters are loaded first, then these monsters are transferred to the blue or red teams according to their location. In this way, the first stage of our game is loaded.</a:t>
            </a:r>
          </a:p>
          <a:p>
            <a:pPr marL="457200" lvl="0" indent="-308610" algn="just" rtl="0">
              <a:spcBef>
                <a:spcPts val="0"/>
              </a:spcBef>
              <a:spcAft>
                <a:spcPts val="0"/>
              </a:spcAft>
              <a:buSzPct val="100000"/>
              <a:buChar char="●"/>
            </a:pPr>
            <a:endParaRPr lang="en-GB" dirty="0"/>
          </a:p>
          <a:p>
            <a:pPr marL="457200" lvl="0" indent="-308610" algn="just" rtl="0">
              <a:spcBef>
                <a:spcPts val="0"/>
              </a:spcBef>
              <a:spcAft>
                <a:spcPts val="0"/>
              </a:spcAft>
              <a:buSzPct val="100000"/>
              <a:buChar char="●"/>
            </a:pPr>
            <a:r>
              <a:rPr lang="en-GB" dirty="0"/>
              <a:t>In this game, we play the blue team, while the CPU (i.e. the computer) plays the red team. The monsters on the blue side are selected and the monsters on the red team are attacked. If a </a:t>
            </a:r>
            <a:r>
              <a:rPr lang="en-GB" dirty="0" err="1"/>
              <a:t>Pokemon's</a:t>
            </a:r>
            <a:r>
              <a:rPr lang="en-GB" dirty="0"/>
              <a:t> health drops to zero or lower, the monster is destroyed, if all the monsters of one side are destroyed, that side loses.</a:t>
            </a:r>
            <a:endParaRPr dirty="0"/>
          </a:p>
        </p:txBody>
      </p:sp>
      <p:pic>
        <p:nvPicPr>
          <p:cNvPr id="118" name="Google Shape;118;p21"/>
          <p:cNvPicPr preferRelativeResize="0"/>
          <p:nvPr/>
        </p:nvPicPr>
        <p:blipFill>
          <a:blip r:embed="rId3">
            <a:alphaModFix/>
          </a:blip>
          <a:stretch>
            <a:fillRect/>
          </a:stretch>
        </p:blipFill>
        <p:spPr>
          <a:xfrm>
            <a:off x="223875" y="356325"/>
            <a:ext cx="2820075" cy="2093408"/>
          </a:xfrm>
          <a:prstGeom prst="rect">
            <a:avLst/>
          </a:prstGeom>
          <a:noFill/>
          <a:ln>
            <a:noFill/>
          </a:ln>
        </p:spPr>
      </p:pic>
      <p:pic>
        <p:nvPicPr>
          <p:cNvPr id="119" name="Google Shape;119;p21"/>
          <p:cNvPicPr preferRelativeResize="0"/>
          <p:nvPr/>
        </p:nvPicPr>
        <p:blipFill>
          <a:blip r:embed="rId4">
            <a:alphaModFix/>
          </a:blip>
          <a:stretch>
            <a:fillRect/>
          </a:stretch>
        </p:blipFill>
        <p:spPr>
          <a:xfrm>
            <a:off x="1593100" y="2708975"/>
            <a:ext cx="2820074" cy="2193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1634</Words>
  <Application>Microsoft Office PowerPoint</Application>
  <PresentationFormat>Ekran Gösterisi (16:9)</PresentationFormat>
  <Paragraphs>121</Paragraphs>
  <Slides>18</Slides>
  <Notes>18</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18</vt:i4>
      </vt:variant>
    </vt:vector>
  </HeadingPairs>
  <TitlesOfParts>
    <vt:vector size="22" baseType="lpstr">
      <vt:lpstr>Comfortaa SemiBold</vt:lpstr>
      <vt:lpstr>Arial</vt:lpstr>
      <vt:lpstr>Comfortaa</vt:lpstr>
      <vt:lpstr>Simple Light</vt:lpstr>
      <vt:lpstr>MiKuri Game Project</vt:lpstr>
      <vt:lpstr>Parts</vt:lpstr>
      <vt:lpstr>Purpose of Creating the Game</vt:lpstr>
      <vt:lpstr>2) Scope of the Game</vt:lpstr>
      <vt:lpstr>3) Technologies Used</vt:lpstr>
      <vt:lpstr>4) Architecture of the Game</vt:lpstr>
      <vt:lpstr>5) Technical Structure and Working Logic of the Game</vt:lpstr>
      <vt:lpstr>PowerPoint Sunusu</vt:lpstr>
      <vt:lpstr>PowerPoint Sunusu</vt:lpstr>
      <vt:lpstr>PowerPoint Sunusu</vt:lpstr>
      <vt:lpstr>PowerPoint Sunusu</vt:lpstr>
      <vt:lpstr>PowerPoint Sunusu</vt:lpstr>
      <vt:lpstr>6) Nesne Yönelimli Programlama Özelliğinin Kullanıldığı Yerler</vt:lpstr>
      <vt:lpstr>PowerPoint Sunusu</vt:lpstr>
      <vt:lpstr>PowerPoint Sunusu</vt:lpstr>
      <vt:lpstr>PowerPoint Sunusu</vt:lpstr>
      <vt:lpstr>7) Difficulties Experienced and Solution Suggestions</vt:lpstr>
      <vt:lpstr>8) Conclusions and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Muhammed Murad Chamaa</cp:lastModifiedBy>
  <cp:revision>5</cp:revision>
  <dcterms:modified xsi:type="dcterms:W3CDTF">2024-12-24T20:44:31Z</dcterms:modified>
</cp:coreProperties>
</file>